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</p:sldIdLst>
  <p:sldSz cy="6858000" cx="12192000"/>
  <p:notesSz cx="6858000" cy="9144000"/>
  <p:embeddedFontLst>
    <p:embeddedFont>
      <p:font typeface="Source Code Pro"/>
      <p:regular r:id="rId40"/>
      <p:bold r:id="rId41"/>
      <p:italic r:id="rId42"/>
      <p:boldItalic r:id="rId43"/>
    </p:embeddedFont>
    <p:embeddedFont>
      <p:font typeface="Oswald"/>
      <p:regular r:id="rId44"/>
      <p:bold r:id="rId4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3901">
          <p15:clr>
            <a:srgbClr val="A4A3A4"/>
          </p15:clr>
        </p15:guide>
        <p15:guide id="2" pos="742">
          <p15:clr>
            <a:srgbClr val="A4A3A4"/>
          </p15:clr>
        </p15:guide>
        <p15:guide id="3" orient="horz" pos="1170">
          <p15:clr>
            <a:srgbClr val="A4A3A4"/>
          </p15:clr>
        </p15:guide>
        <p15:guide id="4" pos="6998">
          <p15:clr>
            <a:srgbClr val="A4A3A4"/>
          </p15:clr>
        </p15:guide>
        <p15:guide id="5" orient="horz" pos="624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46" roundtripDataSignature="AMtx7miIhdHSMcTx7SJQudY24qUVnnuZq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DBE8C87F-1C95-4F2D-A2A5-D3160285BE5F}">
  <a:tblStyle styleId="{DBE8C87F-1C95-4F2D-A2A5-D3160285BE5F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chemeClr val="lt1"/>
          </a:solidFill>
        </a:fill>
      </a:tcStyle>
    </a:wholeTbl>
    <a:band1H>
      <a:tcTxStyle b="off" i="off"/>
      <a:tcStyle>
        <a:fill>
          <a:solidFill>
            <a:srgbClr val="E6E6E6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E6E6E6"/>
          </a:solidFill>
        </a:fill>
      </a:tcStyle>
    </a:band1V>
    <a:band2V>
      <a:tcTxStyle b="off" i="off"/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dk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dk1"/>
          </a:solidFill>
        </a:fill>
      </a:tcStyle>
    </a:firstCol>
    <a:lastRow>
      <a:tcTxStyle b="on" i="off"/>
      <a:tcStyle>
        <a:tcBdr>
          <a:top>
            <a:ln cap="flat" cmpd="sng" w="508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lt1"/>
          </a:solidFill>
        </a:fill>
      </a:tcStyle>
    </a:lastRow>
    <a:seCell>
      <a:tcTxStyle b="on" i="off">
        <a:font>
          <a:latin typeface="Calibri"/>
          <a:ea typeface="Calibri"/>
          <a:cs typeface="Calibri"/>
        </a:font>
        <a:schemeClr val="dk1"/>
      </a:tcTxStyle>
    </a:seCell>
    <a:swCell>
      <a:tcTxStyle b="on" i="off">
        <a:font>
          <a:latin typeface="Calibri"/>
          <a:ea typeface="Calibri"/>
          <a:cs typeface="Calibri"/>
        </a:font>
        <a:schemeClr val="dk1"/>
      </a:tcTx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dk1"/>
          </a:solidFill>
        </a:fill>
      </a:tcStyle>
    </a:firstRow>
    <a:neCell>
      <a:tcTxStyle b="off" i="off"/>
    </a:neCell>
    <a:nwCell>
      <a:tcTxStyle b="off" i="off"/>
    </a:nwCell>
  </a:tblStyle>
  <a:tblStyle styleId="{71F2C2F1-A5D2-4A88-81B5-F14D67E7BF5A}" styleName="Table_1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3901" orient="horz"/>
        <p:guide pos="742"/>
        <p:guide pos="1170" orient="horz"/>
        <p:guide pos="6998"/>
        <p:guide pos="624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SourceCodePro-regular.fntdata"/><Relationship Id="rId20" Type="http://schemas.openxmlformats.org/officeDocument/2006/relationships/slide" Target="slides/slide14.xml"/><Relationship Id="rId42" Type="http://schemas.openxmlformats.org/officeDocument/2006/relationships/font" Target="fonts/SourceCodePro-italic.fntdata"/><Relationship Id="rId41" Type="http://schemas.openxmlformats.org/officeDocument/2006/relationships/font" Target="fonts/SourceCodePro-bold.fntdata"/><Relationship Id="rId22" Type="http://schemas.openxmlformats.org/officeDocument/2006/relationships/slide" Target="slides/slide16.xml"/><Relationship Id="rId44" Type="http://schemas.openxmlformats.org/officeDocument/2006/relationships/font" Target="fonts/Oswald-regular.fntdata"/><Relationship Id="rId21" Type="http://schemas.openxmlformats.org/officeDocument/2006/relationships/slide" Target="slides/slide15.xml"/><Relationship Id="rId43" Type="http://schemas.openxmlformats.org/officeDocument/2006/relationships/font" Target="fonts/SourceCodePro-boldItalic.fntdata"/><Relationship Id="rId24" Type="http://schemas.openxmlformats.org/officeDocument/2006/relationships/slide" Target="slides/slide18.xml"/><Relationship Id="rId46" Type="http://customschemas.google.com/relationships/presentationmetadata" Target="metadata"/><Relationship Id="rId23" Type="http://schemas.openxmlformats.org/officeDocument/2006/relationships/slide" Target="slides/slide17.xml"/><Relationship Id="rId45" Type="http://schemas.openxmlformats.org/officeDocument/2006/relationships/font" Target="fonts/Oswald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slide" Target="slides/slide31.xml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39" Type="http://schemas.openxmlformats.org/officeDocument/2006/relationships/slide" Target="slides/slide33.xml"/><Relationship Id="rId16" Type="http://schemas.openxmlformats.org/officeDocument/2006/relationships/slide" Target="slides/slide10.xml"/><Relationship Id="rId38" Type="http://schemas.openxmlformats.org/officeDocument/2006/relationships/slide" Target="slides/slide32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ko-K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124cb77f799_0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" name="Google Shape;66;g124cb77f799_0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7" name="Google Shape;67;g124cb77f799_0_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566830709b_0_33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2" name="Google Shape;172;g1566830709b_0_3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566830709b_0_36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4" name="Google Shape;184;g1566830709b_0_36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566830709b_0_10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6" name="Google Shape;196;g1566830709b_0_10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15816efe066_1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2" name="Google Shape;212;g15816efe066_1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5816efe066_1_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7" name="Google Shape;227;g15816efe066_1_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1566830709b_0_16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1" name="Google Shape;241;g1566830709b_0_16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1566830709b_0_17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4" name="Google Shape;254;g1566830709b_0_17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566830709b_0_19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2" name="Google Shape;272;g1566830709b_0_19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1566830709b_0_20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5" name="Google Shape;285;g1566830709b_0_20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1566830709b_0_22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9" name="Google Shape;309;g1566830709b_0_2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0" name="Google Shape;80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1566830709b_0_24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3" name="Google Shape;323;g1566830709b_0_2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1566830709b_0_25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8" name="Google Shape;338;g1566830709b_0_25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1566830709b_0_26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53" name="Google Shape;353;g1566830709b_0_26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1566830709b_0_28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69" name="Google Shape;369;g1566830709b_0_28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1566830709b_0_30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89" name="Google Shape;389;g1566830709b_0_30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1566830709b_0_40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09" name="Google Shape;409;g1566830709b_0_40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1566830709b_0_41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22" name="Google Shape;422;g1566830709b_0_4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1566830709b_0_43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36" name="Google Shape;436;g1566830709b_0_4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1566830709b_0_44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49" name="Google Shape;449;g1566830709b_0_4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63" name="Google Shape;463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3" name="Google Shape;93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1566830709b_4_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74" name="Google Shape;474;g1566830709b_4_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1566830709b_4_14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87" name="Google Shape;487;g1566830709b_4_1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1566830709b_4_2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02" name="Google Shape;502;g1566830709b_4_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15816efe066_1_8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14" name="Google Shape;514;g15816efe066_1_8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526345e432_1_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5" name="Google Shape;105;g1526345e432_1_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526345e432_1_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8" name="Google Shape;118;g1526345e432_1_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526345e432_1_3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0" name="Google Shape;130;g1526345e432_1_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1" name="Google Shape;141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563477763b_0_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0" name="Google Shape;150;g1563477763b_0_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566830709b_0_47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9" name="Google Shape;159;g1566830709b_0_47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g124cb77f799_0_183"/>
          <p:cNvSpPr/>
          <p:nvPr/>
        </p:nvSpPr>
        <p:spPr>
          <a:xfrm rot="10800000">
            <a:off x="5634700" y="3911300"/>
            <a:ext cx="922500" cy="5181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g124cb77f799_0_183"/>
          <p:cNvSpPr/>
          <p:nvPr/>
        </p:nvSpPr>
        <p:spPr>
          <a:xfrm>
            <a:off x="-33" y="0"/>
            <a:ext cx="12192000" cy="4165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g124cb77f799_0_183"/>
          <p:cNvSpPr txBox="1"/>
          <p:nvPr>
            <p:ph type="ctrTitle"/>
          </p:nvPr>
        </p:nvSpPr>
        <p:spPr>
          <a:xfrm>
            <a:off x="548233" y="859067"/>
            <a:ext cx="11043300" cy="28119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g124cb77f799_0_183"/>
          <p:cNvSpPr txBox="1"/>
          <p:nvPr>
            <p:ph idx="1" type="subTitle"/>
          </p:nvPr>
        </p:nvSpPr>
        <p:spPr>
          <a:xfrm>
            <a:off x="548233" y="4531000"/>
            <a:ext cx="11043300" cy="168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Oswald"/>
              <a:buNone/>
              <a:defRPr sz="48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Oswald"/>
              <a:buNone/>
              <a:defRPr sz="48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Oswald"/>
              <a:buNone/>
              <a:defRPr sz="48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Oswald"/>
              <a:buNone/>
              <a:defRPr sz="48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Oswald"/>
              <a:buNone/>
              <a:defRPr sz="48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Oswald"/>
              <a:buNone/>
              <a:defRPr sz="48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Oswald"/>
              <a:buNone/>
              <a:defRPr sz="48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Oswald"/>
              <a:buNone/>
              <a:defRPr sz="48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Oswald"/>
              <a:buNone/>
              <a:defRPr sz="48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8" name="Google Shape;18;g124cb77f799_0_183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124cb77f799_0_222"/>
          <p:cNvSpPr txBox="1"/>
          <p:nvPr>
            <p:ph idx="1" type="body"/>
          </p:nvPr>
        </p:nvSpPr>
        <p:spPr>
          <a:xfrm>
            <a:off x="415600" y="5640767"/>
            <a:ext cx="7998300" cy="80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Oswald"/>
              <a:buNone/>
              <a:defRPr sz="28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56" name="Google Shape;56;g124cb77f799_0_222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8" name="Google Shape;58;g124cb77f799_0_225"/>
          <p:cNvCxnSpPr/>
          <p:nvPr/>
        </p:nvCxnSpPr>
        <p:spPr>
          <a:xfrm>
            <a:off x="551033" y="3984367"/>
            <a:ext cx="12141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59" name="Google Shape;59;g124cb77f799_0_225"/>
          <p:cNvSpPr txBox="1"/>
          <p:nvPr>
            <p:ph hasCustomPrompt="1" type="title"/>
          </p:nvPr>
        </p:nvSpPr>
        <p:spPr>
          <a:xfrm>
            <a:off x="415600" y="1474833"/>
            <a:ext cx="11360700" cy="26181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60" name="Google Shape;60;g124cb77f799_0_225"/>
          <p:cNvSpPr txBox="1"/>
          <p:nvPr>
            <p:ph idx="1" type="body"/>
          </p:nvPr>
        </p:nvSpPr>
        <p:spPr>
          <a:xfrm>
            <a:off x="415600" y="4202967"/>
            <a:ext cx="11360700" cy="1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810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61" name="Google Shape;61;g124cb77f799_0_225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124cb77f799_0_230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Google Shape;20;g124cb77f799_0_193"/>
          <p:cNvCxnSpPr/>
          <p:nvPr/>
        </p:nvCxnSpPr>
        <p:spPr>
          <a:xfrm>
            <a:off x="572267" y="1700769"/>
            <a:ext cx="8187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1" name="Google Shape;21;g124cb77f799_0_193"/>
          <p:cNvSpPr txBox="1"/>
          <p:nvPr>
            <p:ph type="title"/>
          </p:nvPr>
        </p:nvSpPr>
        <p:spPr>
          <a:xfrm>
            <a:off x="415600" y="496667"/>
            <a:ext cx="11360700" cy="9780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22" name="Google Shape;22;g124cb77f799_0_193"/>
          <p:cNvSpPr txBox="1"/>
          <p:nvPr>
            <p:ph idx="1" type="body"/>
          </p:nvPr>
        </p:nvSpPr>
        <p:spPr>
          <a:xfrm>
            <a:off x="415600" y="1958433"/>
            <a:ext cx="11360700" cy="41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810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23" name="Google Shape;23;g124cb77f799_0_193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슬라이드">
  <p:cSld name="제목 슬라이드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g124cb77f799_0_232"/>
          <p:cNvSpPr/>
          <p:nvPr/>
        </p:nvSpPr>
        <p:spPr>
          <a:xfrm rot="-5400000">
            <a:off x="11796688" y="6462600"/>
            <a:ext cx="335100" cy="455700"/>
          </a:xfrm>
          <a:prstGeom prst="rtTriangle">
            <a:avLst/>
          </a:prstGeom>
          <a:solidFill>
            <a:srgbClr val="44556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g124cb77f799_0_189"/>
          <p:cNvSpPr/>
          <p:nvPr/>
        </p:nvSpPr>
        <p:spPr>
          <a:xfrm>
            <a:off x="0" y="2089800"/>
            <a:ext cx="12192000" cy="267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28;g124cb77f799_0_189"/>
          <p:cNvSpPr txBox="1"/>
          <p:nvPr>
            <p:ph type="title"/>
          </p:nvPr>
        </p:nvSpPr>
        <p:spPr>
          <a:xfrm>
            <a:off x="574400" y="2519600"/>
            <a:ext cx="11043300" cy="202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g124cb77f799_0_189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Google Shape;31;g124cb77f799_0_198"/>
          <p:cNvCxnSpPr/>
          <p:nvPr/>
        </p:nvCxnSpPr>
        <p:spPr>
          <a:xfrm>
            <a:off x="572267" y="1700769"/>
            <a:ext cx="8187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2" name="Google Shape;32;g124cb77f799_0_198"/>
          <p:cNvSpPr txBox="1"/>
          <p:nvPr>
            <p:ph type="title"/>
          </p:nvPr>
        </p:nvSpPr>
        <p:spPr>
          <a:xfrm>
            <a:off x="415600" y="496667"/>
            <a:ext cx="11360700" cy="9780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3" name="Google Shape;33;g124cb77f799_0_198"/>
          <p:cNvSpPr txBox="1"/>
          <p:nvPr>
            <p:ph idx="1" type="body"/>
          </p:nvPr>
        </p:nvSpPr>
        <p:spPr>
          <a:xfrm>
            <a:off x="415600" y="1958433"/>
            <a:ext cx="5333100" cy="41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492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302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4" name="Google Shape;34;g124cb77f799_0_198"/>
          <p:cNvSpPr txBox="1"/>
          <p:nvPr>
            <p:ph idx="2" type="body"/>
          </p:nvPr>
        </p:nvSpPr>
        <p:spPr>
          <a:xfrm>
            <a:off x="6443200" y="1958433"/>
            <a:ext cx="5333100" cy="41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492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302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5" name="Google Shape;35;g124cb77f799_0_198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g124cb77f799_0_204"/>
          <p:cNvSpPr txBox="1"/>
          <p:nvPr>
            <p:ph type="title"/>
          </p:nvPr>
        </p:nvSpPr>
        <p:spPr>
          <a:xfrm>
            <a:off x="415600" y="496667"/>
            <a:ext cx="11360700" cy="9780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8" name="Google Shape;38;g124cb77f799_0_204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Google Shape;40;g124cb77f799_0_207"/>
          <p:cNvCxnSpPr/>
          <p:nvPr/>
        </p:nvCxnSpPr>
        <p:spPr>
          <a:xfrm>
            <a:off x="558233" y="1943716"/>
            <a:ext cx="8187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41" name="Google Shape;41;g124cb77f799_0_207"/>
          <p:cNvSpPr txBox="1"/>
          <p:nvPr>
            <p:ph type="title"/>
          </p:nvPr>
        </p:nvSpPr>
        <p:spPr>
          <a:xfrm>
            <a:off x="415600" y="842400"/>
            <a:ext cx="3744000" cy="10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42" name="Google Shape;42;g124cb77f799_0_207"/>
          <p:cNvSpPr txBox="1"/>
          <p:nvPr>
            <p:ph idx="1" type="body"/>
          </p:nvPr>
        </p:nvSpPr>
        <p:spPr>
          <a:xfrm>
            <a:off x="415600" y="2157605"/>
            <a:ext cx="3744000" cy="39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30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43" name="Google Shape;43;g124cb77f799_0_207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g124cb77f799_0_212"/>
          <p:cNvSpPr txBox="1"/>
          <p:nvPr>
            <p:ph type="title"/>
          </p:nvPr>
        </p:nvSpPr>
        <p:spPr>
          <a:xfrm>
            <a:off x="653667" y="705200"/>
            <a:ext cx="7570800" cy="544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" name="Google Shape;46;g124cb77f799_0_212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g124cb77f799_0_215"/>
          <p:cNvSpPr/>
          <p:nvPr/>
        </p:nvSpPr>
        <p:spPr>
          <a:xfrm>
            <a:off x="6096000" y="233"/>
            <a:ext cx="6096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9" name="Google Shape;49;g124cb77f799_0_215"/>
          <p:cNvCxnSpPr/>
          <p:nvPr/>
        </p:nvCxnSpPr>
        <p:spPr>
          <a:xfrm>
            <a:off x="6706233" y="5994000"/>
            <a:ext cx="7695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50" name="Google Shape;50;g124cb77f799_0_215"/>
          <p:cNvSpPr txBox="1"/>
          <p:nvPr>
            <p:ph type="title"/>
          </p:nvPr>
        </p:nvSpPr>
        <p:spPr>
          <a:xfrm>
            <a:off x="354000" y="1438333"/>
            <a:ext cx="5393700" cy="23856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100"/>
              <a:buNone/>
              <a:defRPr sz="61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100"/>
              <a:buNone/>
              <a:defRPr sz="6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100"/>
              <a:buNone/>
              <a:defRPr sz="6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100"/>
              <a:buNone/>
              <a:defRPr sz="6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100"/>
              <a:buNone/>
              <a:defRPr sz="6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100"/>
              <a:buNone/>
              <a:defRPr sz="6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100"/>
              <a:buNone/>
              <a:defRPr sz="6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100"/>
              <a:buNone/>
              <a:defRPr sz="6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100"/>
              <a:buNone/>
              <a:defRPr sz="6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g124cb77f799_0_215"/>
          <p:cNvSpPr txBox="1"/>
          <p:nvPr>
            <p:ph idx="1" type="subTitle"/>
          </p:nvPr>
        </p:nvSpPr>
        <p:spPr>
          <a:xfrm>
            <a:off x="354000" y="3895201"/>
            <a:ext cx="5393700" cy="1794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2" name="Google Shape;52;g124cb77f799_0_215"/>
          <p:cNvSpPr txBox="1"/>
          <p:nvPr>
            <p:ph idx="2" type="body"/>
          </p:nvPr>
        </p:nvSpPr>
        <p:spPr>
          <a:xfrm>
            <a:off x="6586000" y="965600"/>
            <a:ext cx="5115900" cy="492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-3810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53" name="Google Shape;53;g124cb77f799_0_215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g124cb77f799_0_179"/>
          <p:cNvSpPr txBox="1"/>
          <p:nvPr>
            <p:ph type="title"/>
          </p:nvPr>
        </p:nvSpPr>
        <p:spPr>
          <a:xfrm>
            <a:off x="415600" y="496667"/>
            <a:ext cx="11360700" cy="9780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Oswald"/>
              <a:buNone/>
              <a:defRPr b="0" i="0" sz="4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Oswald"/>
              <a:buNone/>
              <a:defRPr b="0" i="0" sz="4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Oswald"/>
              <a:buNone/>
              <a:defRPr b="0" i="0" sz="4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Oswald"/>
              <a:buNone/>
              <a:defRPr b="0" i="0" sz="4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Oswald"/>
              <a:buNone/>
              <a:defRPr b="0" i="0" sz="4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Oswald"/>
              <a:buNone/>
              <a:defRPr b="0" i="0" sz="4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Oswald"/>
              <a:buNone/>
              <a:defRPr b="0" i="0" sz="4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Oswald"/>
              <a:buNone/>
              <a:defRPr b="0" i="0" sz="4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Oswald"/>
              <a:buNone/>
              <a:defRPr b="0" i="0" sz="4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1" name="Google Shape;11;g124cb77f799_0_179"/>
          <p:cNvSpPr txBox="1"/>
          <p:nvPr>
            <p:ph idx="1" type="body"/>
          </p:nvPr>
        </p:nvSpPr>
        <p:spPr>
          <a:xfrm>
            <a:off x="415600" y="1958433"/>
            <a:ext cx="11360700" cy="41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Code Pro"/>
              <a:buChar char="●"/>
              <a:defRPr b="0" i="0" sz="2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492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Source Code Pro"/>
              <a:buChar char="○"/>
              <a:defRPr b="0" i="0" sz="19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4925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Source Code Pro"/>
              <a:buChar char="■"/>
              <a:defRPr b="0" i="0" sz="19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4925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Source Code Pro"/>
              <a:buChar char="●"/>
              <a:defRPr b="0" i="0" sz="19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4925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Source Code Pro"/>
              <a:buChar char="○"/>
              <a:defRPr b="0" i="0" sz="19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4925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Source Code Pro"/>
              <a:buChar char="■"/>
              <a:defRPr b="0" i="0" sz="19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4925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Source Code Pro"/>
              <a:buChar char="●"/>
              <a:defRPr b="0" i="0" sz="19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4925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Source Code Pro"/>
              <a:buChar char="○"/>
              <a:defRPr b="0" i="0" sz="19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4925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Source Code Pro"/>
              <a:buChar char="■"/>
              <a:defRPr b="0" i="0" sz="19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12" name="Google Shape;12;g124cb77f799_0_179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jpg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Relationship Id="rId4" Type="http://schemas.openxmlformats.org/officeDocument/2006/relationships/image" Target="../media/image15.png"/><Relationship Id="rId5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Relationship Id="rId4" Type="http://schemas.openxmlformats.org/officeDocument/2006/relationships/image" Target="../media/image2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png"/><Relationship Id="rId4" Type="http://schemas.openxmlformats.org/officeDocument/2006/relationships/image" Target="../media/image2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9.png"/><Relationship Id="rId4" Type="http://schemas.openxmlformats.org/officeDocument/2006/relationships/image" Target="../media/image14.png"/><Relationship Id="rId5" Type="http://schemas.openxmlformats.org/officeDocument/2006/relationships/image" Target="../media/image22.png"/><Relationship Id="rId6" Type="http://schemas.openxmlformats.org/officeDocument/2006/relationships/image" Target="../media/image1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8.jpg"/><Relationship Id="rId4" Type="http://schemas.openxmlformats.org/officeDocument/2006/relationships/image" Target="../media/image23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6.png"/><Relationship Id="rId4" Type="http://schemas.openxmlformats.org/officeDocument/2006/relationships/image" Target="../media/image3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1.png"/><Relationship Id="rId4" Type="http://schemas.openxmlformats.org/officeDocument/2006/relationships/image" Target="../media/image3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8.png"/><Relationship Id="rId4" Type="http://schemas.openxmlformats.org/officeDocument/2006/relationships/image" Target="../media/image32.png"/><Relationship Id="rId5" Type="http://schemas.openxmlformats.org/officeDocument/2006/relationships/image" Target="../media/image25.png"/><Relationship Id="rId6" Type="http://schemas.openxmlformats.org/officeDocument/2006/relationships/image" Target="../media/image34.png"/><Relationship Id="rId7" Type="http://schemas.openxmlformats.org/officeDocument/2006/relationships/image" Target="../media/image3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9.png"/><Relationship Id="rId4" Type="http://schemas.openxmlformats.org/officeDocument/2006/relationships/image" Target="../media/image42.png"/><Relationship Id="rId5" Type="http://schemas.openxmlformats.org/officeDocument/2006/relationships/image" Target="../media/image36.png"/><Relationship Id="rId6" Type="http://schemas.openxmlformats.org/officeDocument/2006/relationships/image" Target="../media/image4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7.png"/><Relationship Id="rId4" Type="http://schemas.openxmlformats.org/officeDocument/2006/relationships/image" Target="../media/image2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0.png"/><Relationship Id="rId4" Type="http://schemas.openxmlformats.org/officeDocument/2006/relationships/image" Target="../media/image2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3.png"/><Relationship Id="rId4" Type="http://schemas.openxmlformats.org/officeDocument/2006/relationships/image" Target="../media/image49.png"/><Relationship Id="rId5" Type="http://schemas.openxmlformats.org/officeDocument/2006/relationships/image" Target="../media/image48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Relationship Id="rId4" Type="http://schemas.openxmlformats.org/officeDocument/2006/relationships/image" Target="../media/image7.png"/><Relationship Id="rId5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24cb77f799_0_1"/>
          <p:cNvSpPr txBox="1"/>
          <p:nvPr/>
        </p:nvSpPr>
        <p:spPr>
          <a:xfrm>
            <a:off x="6555668" y="4149070"/>
            <a:ext cx="5158500" cy="17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spAutoFit/>
          </a:bodyPr>
          <a:lstStyle/>
          <a:p>
            <a:pPr indent="0" lvl="0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ko-KR" sz="2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13기 - 9팀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ko-KR" sz="20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팀원</a:t>
            </a:r>
            <a:endParaRPr b="1" i="0" sz="20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ko-KR" sz="20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강선민, 이수현, </a:t>
            </a:r>
            <a:r>
              <a:rPr b="1" i="0" lang="ko-KR" sz="20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전형준, 정승기, 한유성</a:t>
            </a:r>
            <a:endParaRPr b="1" i="0" sz="20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" name="Google Shape;70;g124cb77f799_0_1"/>
          <p:cNvSpPr/>
          <p:nvPr/>
        </p:nvSpPr>
        <p:spPr>
          <a:xfrm>
            <a:off x="1" y="1579670"/>
            <a:ext cx="12192000" cy="2190900"/>
          </a:xfrm>
          <a:prstGeom prst="rect">
            <a:avLst/>
          </a:prstGeom>
          <a:solidFill>
            <a:srgbClr val="D9D2E9"/>
          </a:solidFill>
          <a:ln cap="flat" cmpd="sng" w="9525">
            <a:solidFill>
              <a:srgbClr val="D9D2E9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rotWithShape="0" algn="ctr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93959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Google Shape;71;g124cb77f799_0_1"/>
          <p:cNvSpPr/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" name="Google Shape;72;g124cb77f799_0_1"/>
          <p:cNvSpPr/>
          <p:nvPr/>
        </p:nvSpPr>
        <p:spPr>
          <a:xfrm>
            <a:off x="10859084" y="-40947"/>
            <a:ext cx="88518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g124cb77f799_0_1"/>
          <p:cNvSpPr txBox="1"/>
          <p:nvPr/>
        </p:nvSpPr>
        <p:spPr>
          <a:xfrm>
            <a:off x="2217627" y="2367350"/>
            <a:ext cx="97113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ko-KR" sz="40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i="0" lang="ko-KR" sz="40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이미지와 리뷰를 통한 의류 추천</a:t>
            </a:r>
            <a:endParaRPr b="1" i="0" sz="40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b="1" i="0" sz="40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4" name="Google Shape;74;g124cb77f799_0_1"/>
          <p:cNvCxnSpPr/>
          <p:nvPr/>
        </p:nvCxnSpPr>
        <p:spPr>
          <a:xfrm>
            <a:off x="3935760" y="790307"/>
            <a:ext cx="7952100" cy="0"/>
          </a:xfrm>
          <a:prstGeom prst="straightConnector1">
            <a:avLst/>
          </a:prstGeom>
          <a:noFill/>
          <a:ln cap="flat" cmpd="sng" w="127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5" name="Google Shape;75;g124cb77f799_0_1"/>
          <p:cNvSpPr txBox="1"/>
          <p:nvPr/>
        </p:nvSpPr>
        <p:spPr>
          <a:xfrm>
            <a:off x="1289900" y="313350"/>
            <a:ext cx="3026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6" name="Google Shape;76;g124cb77f799_0_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5701" y="6348813"/>
            <a:ext cx="1482842" cy="38587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EMB0000378c3f3d" id="77" name="Google Shape;77;g124cb77f799_0_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95464" y="6381328"/>
            <a:ext cx="1180238" cy="3757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gradFill>
          <a:gsLst>
            <a:gs pos="0">
              <a:srgbClr val="7E3DC8"/>
            </a:gs>
            <a:gs pos="100000">
              <a:srgbClr val="3F2160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1566830709b_0_333"/>
          <p:cNvSpPr/>
          <p:nvPr/>
        </p:nvSpPr>
        <p:spPr>
          <a:xfrm>
            <a:off x="227348" y="191995"/>
            <a:ext cx="11737200" cy="6408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g1566830709b_0_333"/>
          <p:cNvSpPr txBox="1"/>
          <p:nvPr/>
        </p:nvSpPr>
        <p:spPr>
          <a:xfrm>
            <a:off x="1177325" y="821622"/>
            <a:ext cx="2793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-KR" sz="1400" u="none" cap="none" strike="noStrike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결과 제시 ② 서비스별 동작 방식</a:t>
            </a:r>
            <a:endParaRPr b="1" i="0" sz="1400" u="none" cap="none" strike="noStrike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g1566830709b_0_333"/>
          <p:cNvSpPr txBox="1"/>
          <p:nvPr/>
        </p:nvSpPr>
        <p:spPr>
          <a:xfrm>
            <a:off x="610150" y="1163563"/>
            <a:ext cx="504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rgbClr val="D0CECE"/>
                </a:solidFill>
                <a:latin typeface="Arial"/>
                <a:ea typeface="Arial"/>
                <a:cs typeface="Arial"/>
                <a:sym typeface="Arial"/>
              </a:rPr>
              <a:t>▶</a:t>
            </a:r>
            <a:endParaRPr b="1" i="0" sz="2800" u="none" cap="none" strike="noStrike">
              <a:solidFill>
                <a:srgbClr val="D0CEC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7" name="Google Shape;177;g1566830709b_0_333"/>
          <p:cNvCxnSpPr/>
          <p:nvPr/>
        </p:nvCxnSpPr>
        <p:spPr>
          <a:xfrm flipH="1" rot="10800000">
            <a:off x="4259796" y="980772"/>
            <a:ext cx="7628100" cy="19800"/>
          </a:xfrm>
          <a:prstGeom prst="straightConnector1">
            <a:avLst/>
          </a:prstGeom>
          <a:noFill/>
          <a:ln cap="flat" cmpd="sng" w="127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78" name="Google Shape;178;g1566830709b_0_333"/>
          <p:cNvSpPr txBox="1"/>
          <p:nvPr/>
        </p:nvSpPr>
        <p:spPr>
          <a:xfrm>
            <a:off x="255958" y="197876"/>
            <a:ext cx="11604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ko-KR" sz="4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r>
              <a:rPr b="1" i="0" lang="ko-KR" sz="4000" u="none" cap="none" strike="noStrike">
                <a:solidFill>
                  <a:srgbClr val="44556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1" i="0" sz="4000" u="none" cap="none" strike="noStrike">
              <a:solidFill>
                <a:srgbClr val="4455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g1566830709b_0_333"/>
          <p:cNvSpPr txBox="1"/>
          <p:nvPr/>
        </p:nvSpPr>
        <p:spPr>
          <a:xfrm>
            <a:off x="1164401" y="313350"/>
            <a:ext cx="3394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ko-KR" sz="2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04. 프로젝트 수행 결과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g1566830709b_0_333"/>
          <p:cNvSpPr txBox="1"/>
          <p:nvPr/>
        </p:nvSpPr>
        <p:spPr>
          <a:xfrm>
            <a:off x="1187975" y="2430725"/>
            <a:ext cx="9921300" cy="34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u="none" cap="none" strike="noStrike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리뷰를 통한 사이즈 분석</a:t>
            </a:r>
            <a:endParaRPr b="1" i="0" u="none" cap="none" strike="noStrike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1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1200"/>
              <a:buFont typeface="Calibri"/>
              <a:buChar char="○"/>
            </a:pPr>
            <a:r>
              <a:rPr b="0" i="0" lang="ko-KR" sz="1200" u="none" cap="none" strike="noStrike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사용자의 데이터를 입력 받아 리뷰데이터를 기반으로 훈련된 ML모델에 입력</a:t>
            </a:r>
            <a:endParaRPr b="0" i="0" sz="1200" u="none" cap="none" strike="noStrike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1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1200"/>
              <a:buFont typeface="Calibri"/>
              <a:buChar char="○"/>
            </a:pPr>
            <a:r>
              <a:rPr b="0" i="0" lang="ko-KR" sz="1200" u="none" cap="none" strike="noStrike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이후 모델에서 나온 Output(Size)와 사용자의 입력 데이터를 기반으로 상위 제품을 DB에서 추천</a:t>
            </a:r>
            <a:endParaRPr b="0" i="0" sz="1200" u="none" cap="none" strike="noStrike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데이터를 입력 받은 이후 “POST”를 누르게 되면 Size 와 Url을 내부적으로 얻음</a:t>
            </a:r>
            <a:endParaRPr b="1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1200"/>
              <a:buFont typeface="Calibri"/>
              <a:buChar char="○"/>
            </a:pPr>
            <a:r>
              <a:rPr lang="ko-KR" sz="120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입력 받은 데이터는 DB에 저장되어 이후 ML Model의 적용 고려</a:t>
            </a:r>
            <a:endParaRPr sz="120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20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해당 url을 통해서 웹페이지에 들어가서 크롤링을 진행하여 제품명과 이미지 정보를 가져옴</a:t>
            </a:r>
            <a:endParaRPr b="1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g1566830709b_0_333"/>
          <p:cNvSpPr txBox="1"/>
          <p:nvPr/>
        </p:nvSpPr>
        <p:spPr>
          <a:xfrm>
            <a:off x="1187979" y="1360510"/>
            <a:ext cx="8256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ko-KR" sz="1800" u="none" cap="none" strike="noStrike">
                <a:solidFill>
                  <a:srgbClr val="323F4F"/>
                </a:solidFill>
                <a:latin typeface="Calibri"/>
                <a:ea typeface="Calibri"/>
                <a:cs typeface="Calibri"/>
                <a:sym typeface="Calibri"/>
              </a:rPr>
              <a:t>서비스 동작 방식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rgbClr val="323F4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gradFill>
          <a:gsLst>
            <a:gs pos="0">
              <a:srgbClr val="7E3DC8"/>
            </a:gs>
            <a:gs pos="100000">
              <a:srgbClr val="3F2160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566830709b_0_367"/>
          <p:cNvSpPr/>
          <p:nvPr/>
        </p:nvSpPr>
        <p:spPr>
          <a:xfrm>
            <a:off x="227348" y="191995"/>
            <a:ext cx="11737200" cy="6408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g1566830709b_0_367"/>
          <p:cNvSpPr txBox="1"/>
          <p:nvPr/>
        </p:nvSpPr>
        <p:spPr>
          <a:xfrm>
            <a:off x="1177325" y="821622"/>
            <a:ext cx="2793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-KR" sz="1400" u="none" cap="none" strike="noStrike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결과 제시 ② 서비스별 동작 방식</a:t>
            </a:r>
            <a:endParaRPr b="1" i="0" sz="1400" u="none" cap="none" strike="noStrike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g1566830709b_0_367"/>
          <p:cNvSpPr txBox="1"/>
          <p:nvPr/>
        </p:nvSpPr>
        <p:spPr>
          <a:xfrm>
            <a:off x="610150" y="1163563"/>
            <a:ext cx="504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rgbClr val="D0CECE"/>
                </a:solidFill>
                <a:latin typeface="Arial"/>
                <a:ea typeface="Arial"/>
                <a:cs typeface="Arial"/>
                <a:sym typeface="Arial"/>
              </a:rPr>
              <a:t>▶</a:t>
            </a:r>
            <a:endParaRPr b="1" i="0" sz="2800" u="none" cap="none" strike="noStrike">
              <a:solidFill>
                <a:srgbClr val="D0CEC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9" name="Google Shape;189;g1566830709b_0_367"/>
          <p:cNvCxnSpPr/>
          <p:nvPr/>
        </p:nvCxnSpPr>
        <p:spPr>
          <a:xfrm flipH="1" rot="10800000">
            <a:off x="4259796" y="980772"/>
            <a:ext cx="7628100" cy="19800"/>
          </a:xfrm>
          <a:prstGeom prst="straightConnector1">
            <a:avLst/>
          </a:prstGeom>
          <a:noFill/>
          <a:ln cap="flat" cmpd="sng" w="127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90" name="Google Shape;190;g1566830709b_0_367"/>
          <p:cNvSpPr txBox="1"/>
          <p:nvPr/>
        </p:nvSpPr>
        <p:spPr>
          <a:xfrm>
            <a:off x="255958" y="197876"/>
            <a:ext cx="11604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ko-KR" sz="4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r>
              <a:rPr b="1" i="0" lang="ko-KR" sz="4000" u="none" cap="none" strike="noStrike">
                <a:solidFill>
                  <a:srgbClr val="44556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1" i="0" sz="4000" u="none" cap="none" strike="noStrike">
              <a:solidFill>
                <a:srgbClr val="4455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g1566830709b_0_367"/>
          <p:cNvSpPr txBox="1"/>
          <p:nvPr/>
        </p:nvSpPr>
        <p:spPr>
          <a:xfrm>
            <a:off x="1164401" y="313350"/>
            <a:ext cx="3394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ko-KR" sz="2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04. 프로젝트 수행 결과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g1566830709b_0_367"/>
          <p:cNvSpPr txBox="1"/>
          <p:nvPr/>
        </p:nvSpPr>
        <p:spPr>
          <a:xfrm>
            <a:off x="1245150" y="2207175"/>
            <a:ext cx="9864000" cy="41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u="none" cap="none" strike="noStrike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이미지를 통한 추천모델</a:t>
            </a:r>
            <a:r>
              <a:rPr b="1" i="0" lang="ko-KR" sz="1200" u="none" cap="none" strike="noStrike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1" i="0" sz="1200" u="none" cap="none" strike="noStrike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1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1200"/>
              <a:buFont typeface="Calibri"/>
              <a:buChar char="○"/>
            </a:pPr>
            <a:r>
              <a:rPr b="0" i="0" lang="ko-KR" sz="1200" u="none" cap="none" strike="noStrike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사용자로 부터 이미지 파일을 받고, 해당 이미지를 DL 모델의 input으로 </a:t>
            </a:r>
            <a:r>
              <a:rPr lang="ko-KR" sz="120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전송</a:t>
            </a:r>
            <a:endParaRPr b="0" i="0" sz="1200" u="none" cap="none" strike="noStrike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2" marL="13716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1200"/>
              <a:buFont typeface="Calibri"/>
              <a:buChar char="■"/>
            </a:pPr>
            <a:r>
              <a:rPr b="0" i="0" lang="ko-KR" sz="1200" u="none" cap="none" strike="noStrike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이미지를 받을 때는 Drag and Drop 기능도 구현</a:t>
            </a:r>
            <a:endParaRPr b="0" i="0" sz="1200" u="none" cap="none" strike="noStrike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1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1200"/>
              <a:buFont typeface="Calibri"/>
              <a:buChar char="○"/>
            </a:pPr>
            <a:r>
              <a:rPr b="0" i="0" lang="ko-KR" sz="1200" u="none" cap="none" strike="noStrike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모델에서는 해당 input을 통해 Object detect를 진행하고, 결과 값을 DB에 보내어 적절한 제품 중 상위 제품을 추천</a:t>
            </a:r>
            <a:endParaRPr b="0" i="0" sz="1200" u="none" cap="none" strike="noStrike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2" marL="13716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1200"/>
              <a:buFont typeface="Calibri"/>
              <a:buChar char="■"/>
            </a:pPr>
            <a:r>
              <a:rPr b="0" i="0" lang="ko-KR" sz="1200" u="none" cap="none" strike="noStrike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Object detect를 통해 상의,하의 하나씩 신뢰도가 가장 높은 라벨을 선택</a:t>
            </a:r>
            <a:endParaRPr b="0" i="0" sz="1200" u="none" cap="none" strike="noStrike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3716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이미지가 들어오면 임시저장, 해당 이미지파일로 부터 데이터(DL 결과값)를 모두 얻은 이후에는 메모리 관리를 위해 자동삭제</a:t>
            </a:r>
            <a:endParaRPr b="1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1200"/>
              <a:buFont typeface="Calibri"/>
              <a:buChar char="○"/>
            </a:pPr>
            <a:r>
              <a:rPr lang="ko-KR" sz="120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모델을 통해 얻은 결과(상의,하의)을 가지고 DB에 쿼리문을 보내고 각 이미지에 대한 url주소를 가져옴</a:t>
            </a:r>
            <a:endParaRPr sz="120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해당 url을 통해서 웹페이지에 들어가서 크롤링을 진행하여 제품명과 img 정보를 가져옴</a:t>
            </a:r>
            <a:endParaRPr b="1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g1566830709b_0_367"/>
          <p:cNvSpPr txBox="1"/>
          <p:nvPr/>
        </p:nvSpPr>
        <p:spPr>
          <a:xfrm>
            <a:off x="1187979" y="1360510"/>
            <a:ext cx="8256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ko-KR" sz="1800" u="none" cap="none" strike="noStrike">
                <a:solidFill>
                  <a:srgbClr val="323F4F"/>
                </a:solidFill>
                <a:latin typeface="Calibri"/>
                <a:ea typeface="Calibri"/>
                <a:cs typeface="Calibri"/>
                <a:sym typeface="Calibri"/>
              </a:rPr>
              <a:t>서비스 동작 방식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rgbClr val="323F4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gradFill>
          <a:gsLst>
            <a:gs pos="0">
              <a:srgbClr val="7E3DC8"/>
            </a:gs>
            <a:gs pos="100000">
              <a:srgbClr val="3F2160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1566830709b_0_109"/>
          <p:cNvSpPr/>
          <p:nvPr/>
        </p:nvSpPr>
        <p:spPr>
          <a:xfrm>
            <a:off x="227348" y="191995"/>
            <a:ext cx="11737200" cy="6408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Google Shape;199;g1566830709b_0_109"/>
          <p:cNvSpPr txBox="1"/>
          <p:nvPr/>
        </p:nvSpPr>
        <p:spPr>
          <a:xfrm>
            <a:off x="255958" y="197876"/>
            <a:ext cx="11604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ko-KR" sz="4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r>
              <a:rPr b="1" i="0" lang="ko-KR" sz="4000" u="none" cap="none" strike="noStrike">
                <a:solidFill>
                  <a:srgbClr val="44556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1" i="0" sz="4000" u="none" cap="none" strike="noStrike">
              <a:solidFill>
                <a:srgbClr val="4455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g1566830709b_0_109"/>
          <p:cNvSpPr txBox="1"/>
          <p:nvPr/>
        </p:nvSpPr>
        <p:spPr>
          <a:xfrm>
            <a:off x="1164401" y="313350"/>
            <a:ext cx="3375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ko-KR" sz="2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04. 프로젝트 수행 결과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g1566830709b_0_109"/>
          <p:cNvSpPr txBox="1"/>
          <p:nvPr/>
        </p:nvSpPr>
        <p:spPr>
          <a:xfrm>
            <a:off x="1177325" y="821622"/>
            <a:ext cx="2793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-KR" sz="1400" u="none" cap="none" strike="noStrike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데이터 정제 및 자동화</a:t>
            </a:r>
            <a:endParaRPr b="1" i="0" sz="1400" u="none" cap="none" strike="noStrike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202" name="Google Shape;202;g1566830709b_0_109"/>
          <p:cNvGraphicFramePr/>
          <p:nvPr/>
        </p:nvGraphicFramePr>
        <p:xfrm>
          <a:off x="1195938" y="1856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{71F2C2F1-A5D2-4A88-81B5-F14D67E7BF5A}</a:tableStyleId>
              </a:tblPr>
              <a:tblGrid>
                <a:gridCol w="1119075"/>
                <a:gridCol w="2931375"/>
                <a:gridCol w="2931375"/>
                <a:gridCol w="2931375"/>
              </a:tblGrid>
              <a:tr h="726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ko-KR" sz="1400" u="none" cap="none" strike="noStrike"/>
                        <a:t>Selenium</a:t>
                      </a:r>
                      <a:endParaRPr b="1"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ko-KR" sz="1400" u="none" cap="none" strike="noStrike"/>
                        <a:t>Scrapy</a:t>
                      </a:r>
                      <a:endParaRPr b="1"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ko-KR" sz="1400" u="none" cap="none" strike="noStrike"/>
                        <a:t>Request, Urllib</a:t>
                      </a:r>
                      <a:endParaRPr b="1"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E6E6"/>
                    </a:solidFill>
                  </a:tcPr>
                </a:tc>
              </a:tr>
              <a:tr h="1344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ko-KR" sz="1400" u="none" cap="none" strike="noStrike"/>
                        <a:t>속 도</a:t>
                      </a:r>
                      <a:endParaRPr b="1" sz="14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E9E9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u="none" cap="none" strike="noStrike"/>
                        <a:t>느림</a:t>
                      </a:r>
                      <a:endParaRPr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u="none" cap="none" strike="noStrike"/>
                        <a:t>빠름</a:t>
                      </a:r>
                      <a:endParaRPr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u="none" cap="none" strike="noStrike"/>
                        <a:t>빠름(조건부)</a:t>
                      </a:r>
                      <a:endParaRPr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2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ko-KR" sz="1400" u="none" cap="none" strike="noStrike"/>
                        <a:t>기 능</a:t>
                      </a:r>
                      <a:endParaRPr b="1" sz="14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E9E9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u="none" cap="none" strike="noStrike"/>
                        <a:t>보통</a:t>
                      </a:r>
                      <a:endParaRPr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u="none" cap="none" strike="noStrike"/>
                        <a:t>많음</a:t>
                      </a:r>
                      <a:endParaRPr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u="none" cap="none" strike="noStrike"/>
                        <a:t>적음</a:t>
                      </a:r>
                      <a:endParaRPr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96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ko-KR" sz="1400" u="none" cap="none" strike="noStrike"/>
                        <a:t>난이도</a:t>
                      </a:r>
                      <a:endParaRPr b="1" sz="14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E9E9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u="none" cap="none" strike="noStrike"/>
                        <a:t>쉬움</a:t>
                      </a:r>
                      <a:endParaRPr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u="none" cap="none" strike="noStrike"/>
                        <a:t>보통</a:t>
                      </a:r>
                      <a:endParaRPr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u="none" cap="none" strike="noStrike"/>
                        <a:t>쉬움</a:t>
                      </a:r>
                      <a:endParaRPr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cxnSp>
        <p:nvCxnSpPr>
          <p:cNvPr id="203" name="Google Shape;203;g1566830709b_0_109"/>
          <p:cNvCxnSpPr/>
          <p:nvPr/>
        </p:nvCxnSpPr>
        <p:spPr>
          <a:xfrm flipH="1" rot="10800000">
            <a:off x="4259796" y="980772"/>
            <a:ext cx="7628100" cy="19800"/>
          </a:xfrm>
          <a:prstGeom prst="straightConnector1">
            <a:avLst/>
          </a:prstGeom>
          <a:noFill/>
          <a:ln cap="flat" cmpd="sng" w="127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04" name="Google Shape;204;g1566830709b_0_109"/>
          <p:cNvSpPr txBox="1"/>
          <p:nvPr/>
        </p:nvSpPr>
        <p:spPr>
          <a:xfrm>
            <a:off x="1187979" y="1360510"/>
            <a:ext cx="8256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ko-KR" sz="1800" u="none" cap="none" strike="noStrike">
                <a:solidFill>
                  <a:srgbClr val="323F4F"/>
                </a:solidFill>
                <a:latin typeface="Calibri"/>
                <a:ea typeface="Calibri"/>
                <a:cs typeface="Calibri"/>
                <a:sym typeface="Calibri"/>
              </a:rPr>
              <a:t>Web scraping &amp; Crawling</a:t>
            </a:r>
            <a:endParaRPr b="1" i="0" sz="1600" u="none" cap="none" strike="noStrike">
              <a:solidFill>
                <a:srgbClr val="323F4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g1566830709b_0_109"/>
          <p:cNvSpPr txBox="1"/>
          <p:nvPr/>
        </p:nvSpPr>
        <p:spPr>
          <a:xfrm>
            <a:off x="1195950" y="5792875"/>
            <a:ext cx="9913200" cy="4002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데이터의 갱신을 목적으로한 수집에서는 속도 보다는 도커,Django 연동이 좋은 Selenium 채택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6" name="Google Shape;206;g1566830709b_0_10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24150" y="3752851"/>
            <a:ext cx="3594906" cy="186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g1566830709b_0_10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46400" y="4004388"/>
            <a:ext cx="2720550" cy="136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g1566830709b_0_109"/>
          <p:cNvPicPr preferRelativeResize="0"/>
          <p:nvPr/>
        </p:nvPicPr>
        <p:blipFill rotWithShape="1">
          <a:blip r:embed="rId5">
            <a:alphaModFix/>
          </a:blip>
          <a:srcRect b="4341" l="0" r="1360" t="4074"/>
          <a:stretch/>
        </p:blipFill>
        <p:spPr>
          <a:xfrm>
            <a:off x="8129150" y="4267211"/>
            <a:ext cx="2980000" cy="840066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g1566830709b_0_109"/>
          <p:cNvSpPr txBox="1"/>
          <p:nvPr/>
        </p:nvSpPr>
        <p:spPr>
          <a:xfrm>
            <a:off x="610150" y="1163563"/>
            <a:ext cx="504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rgbClr val="D0CECE"/>
                </a:solidFill>
                <a:latin typeface="Arial"/>
                <a:ea typeface="Arial"/>
                <a:cs typeface="Arial"/>
                <a:sym typeface="Arial"/>
              </a:rPr>
              <a:t>▶</a:t>
            </a:r>
            <a:endParaRPr b="1" i="0" sz="2800" u="none" cap="none" strike="noStrike">
              <a:solidFill>
                <a:srgbClr val="D0CECE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gradFill>
          <a:gsLst>
            <a:gs pos="0">
              <a:srgbClr val="7E3DC8"/>
            </a:gs>
            <a:gs pos="100000">
              <a:srgbClr val="3F2160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5816efe066_1_0"/>
          <p:cNvSpPr/>
          <p:nvPr/>
        </p:nvSpPr>
        <p:spPr>
          <a:xfrm>
            <a:off x="227348" y="191995"/>
            <a:ext cx="11737200" cy="6408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" name="Google Shape;215;g15816efe066_1_0"/>
          <p:cNvSpPr txBox="1"/>
          <p:nvPr/>
        </p:nvSpPr>
        <p:spPr>
          <a:xfrm>
            <a:off x="1127472" y="1294309"/>
            <a:ext cx="74169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ko-KR" sz="180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ElephantSQL(PostgresSQL 호스팅 서비스)</a:t>
            </a:r>
            <a:r>
              <a:rPr b="1" i="0" lang="ko-KR" sz="1800" u="none" cap="none" strike="noStrike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 소개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g15816efe066_1_0"/>
          <p:cNvSpPr txBox="1"/>
          <p:nvPr/>
        </p:nvSpPr>
        <p:spPr>
          <a:xfrm>
            <a:off x="1177325" y="821622"/>
            <a:ext cx="2793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-KR" sz="1400" u="none" cap="none" strike="noStrike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결과 제시 ① </a:t>
            </a:r>
            <a:r>
              <a:rPr b="1" lang="ko-KR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활용된 기술/ 장점</a:t>
            </a:r>
            <a:endParaRPr b="1" i="0" sz="1400" u="none" cap="none" strike="noStrike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" name="Google Shape;217;g15816efe066_1_0"/>
          <p:cNvSpPr txBox="1"/>
          <p:nvPr/>
        </p:nvSpPr>
        <p:spPr>
          <a:xfrm>
            <a:off x="610150" y="1163563"/>
            <a:ext cx="504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rgbClr val="D0CECE"/>
                </a:solidFill>
                <a:latin typeface="Arial"/>
                <a:ea typeface="Arial"/>
                <a:cs typeface="Arial"/>
                <a:sym typeface="Arial"/>
              </a:rPr>
              <a:t>▶</a:t>
            </a:r>
            <a:endParaRPr b="1" i="0" sz="2800" u="none" cap="none" strike="noStrike">
              <a:solidFill>
                <a:srgbClr val="D0CEC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18" name="Google Shape;218;g15816efe066_1_0"/>
          <p:cNvCxnSpPr/>
          <p:nvPr/>
        </p:nvCxnSpPr>
        <p:spPr>
          <a:xfrm flipH="1" rot="10800000">
            <a:off x="4259796" y="980772"/>
            <a:ext cx="7628100" cy="19800"/>
          </a:xfrm>
          <a:prstGeom prst="straightConnector1">
            <a:avLst/>
          </a:prstGeom>
          <a:noFill/>
          <a:ln cap="flat" cmpd="sng" w="127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19" name="Google Shape;219;g15816efe066_1_0"/>
          <p:cNvSpPr txBox="1"/>
          <p:nvPr/>
        </p:nvSpPr>
        <p:spPr>
          <a:xfrm>
            <a:off x="255958" y="197876"/>
            <a:ext cx="11604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ko-KR" sz="4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r>
              <a:rPr b="1" i="0" lang="ko-KR" sz="4000" u="none" cap="none" strike="noStrike">
                <a:solidFill>
                  <a:srgbClr val="44556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1" i="0" sz="4000" u="none" cap="none" strike="noStrike">
              <a:solidFill>
                <a:srgbClr val="4455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g15816efe066_1_0"/>
          <p:cNvSpPr txBox="1"/>
          <p:nvPr/>
        </p:nvSpPr>
        <p:spPr>
          <a:xfrm>
            <a:off x="1164401" y="313350"/>
            <a:ext cx="3394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ko-KR" sz="2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04. 프로젝트 수행 결과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g15816efe066_1_0"/>
          <p:cNvSpPr txBox="1"/>
          <p:nvPr/>
        </p:nvSpPr>
        <p:spPr>
          <a:xfrm>
            <a:off x="1177325" y="1996975"/>
            <a:ext cx="99318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Code Pro"/>
              <a:buChar char="●"/>
            </a:pPr>
            <a:r>
              <a:rPr lang="ko-KR">
                <a:latin typeface="Source Code Pro"/>
                <a:ea typeface="Source Code Pro"/>
                <a:cs typeface="Source Code Pro"/>
                <a:sym typeface="Source Code Pro"/>
              </a:rPr>
              <a:t>ElephantSQL은 여러 관계형 데이터베이스 중 PostgreSQL 데이터베이스의 호스팅 서비스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Code Pro"/>
              <a:buChar char="●"/>
            </a:pPr>
            <a:r>
              <a:rPr lang="ko-KR">
                <a:latin typeface="Source Code Pro"/>
                <a:ea typeface="Source Code Pro"/>
                <a:cs typeface="Source Code Pro"/>
                <a:sym typeface="Source Code Pro"/>
              </a:rPr>
              <a:t>데이터베이스 호스팅 서비스는 웹서버와 데이터베이스 서버가 같은 물리적 장치에 있는 것이 아닌 웹서버와 데이터베이스 서버를 분리하여 효율적으로 데이터베이스를 활용할 수 있도록 도와주는 서비스 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Code Pro"/>
              <a:buChar char="●"/>
            </a:pPr>
            <a:r>
              <a:rPr lang="ko-KR">
                <a:latin typeface="Source Code Pro"/>
                <a:ea typeface="Source Code Pro"/>
                <a:cs typeface="Source Code Pro"/>
                <a:sym typeface="Source Code Pro"/>
              </a:rPr>
              <a:t>쉽게 설명하자면, 데이터베이스만을 위한 서버를 구축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Source Code Pro"/>
                <a:ea typeface="Source Code Pro"/>
                <a:cs typeface="Source Code Pro"/>
                <a:sym typeface="Source Code Pro"/>
              </a:rPr>
              <a:t>(ElephantSQL은 클라우드 PostgredSQL 데이터베이스를 제공) 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222" name="Google Shape;222;g15816efe066_1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80855" y="5573875"/>
            <a:ext cx="988079" cy="70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g15816efe066_1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817150" y="5573875"/>
            <a:ext cx="820126" cy="756476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g15816efe066_1_0"/>
          <p:cNvSpPr txBox="1"/>
          <p:nvPr/>
        </p:nvSpPr>
        <p:spPr>
          <a:xfrm>
            <a:off x="1177325" y="4641925"/>
            <a:ext cx="9931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Code Pro"/>
              <a:buAutoNum type="arabicParenR"/>
            </a:pPr>
            <a:r>
              <a:rPr b="1" lang="ko-KR">
                <a:latin typeface="Source Code Pro"/>
                <a:ea typeface="Source Code Pro"/>
                <a:cs typeface="Source Code Pro"/>
                <a:sym typeface="Source Code Pro"/>
              </a:rPr>
              <a:t>클라우드DB의 가장 큰 장점은 여러 장소, 분리된 환경에서 하나의 데이터베이스를 사용할 수 있</a:t>
            </a:r>
            <a:r>
              <a:rPr b="1" lang="ko-KR">
                <a:latin typeface="Source Code Pro"/>
                <a:ea typeface="Source Code Pro"/>
                <a:cs typeface="Source Code Pro"/>
                <a:sym typeface="Source Code Pro"/>
              </a:rPr>
              <a:t>다는 점</a:t>
            </a:r>
            <a:endParaRPr b="1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Code Pro"/>
              <a:buAutoNum type="arabicParenR"/>
            </a:pPr>
            <a:r>
              <a:rPr b="1" lang="ko-KR">
                <a:latin typeface="Source Code Pro"/>
                <a:ea typeface="Source Code Pro"/>
                <a:cs typeface="Source Code Pro"/>
                <a:sym typeface="Source Code Pro"/>
              </a:rPr>
              <a:t>로그 분석 및 리스크 트래킹 등등 다양한 별도 서비스를 제공받을 수 있다는 것 역시 큰 장점</a:t>
            </a:r>
            <a:endParaRPr b="1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gradFill>
          <a:gsLst>
            <a:gs pos="0">
              <a:srgbClr val="7E3DC8"/>
            </a:gs>
            <a:gs pos="100000">
              <a:srgbClr val="3F2160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5816efe066_1_14"/>
          <p:cNvSpPr/>
          <p:nvPr/>
        </p:nvSpPr>
        <p:spPr>
          <a:xfrm>
            <a:off x="227348" y="191995"/>
            <a:ext cx="11737200" cy="6408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g15816efe066_1_14"/>
          <p:cNvSpPr txBox="1"/>
          <p:nvPr/>
        </p:nvSpPr>
        <p:spPr>
          <a:xfrm>
            <a:off x="1127472" y="1294309"/>
            <a:ext cx="74169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ko-KR" sz="180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Django project + PostgreSQL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Google Shape;231;g15816efe066_1_14"/>
          <p:cNvSpPr txBox="1"/>
          <p:nvPr/>
        </p:nvSpPr>
        <p:spPr>
          <a:xfrm>
            <a:off x="1177325" y="821625"/>
            <a:ext cx="3494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-KR" sz="1400" u="none" cap="none" strike="noStrike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결과 제시 </a:t>
            </a:r>
            <a:r>
              <a:rPr b="1" lang="ko-KR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②</a:t>
            </a:r>
            <a:r>
              <a:rPr b="1" i="0" lang="ko-KR" sz="1400" u="none" cap="none" strike="noStrike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ko-KR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Django + PostgreSQL 연동</a:t>
            </a:r>
            <a:endParaRPr b="1" i="0" sz="1400" u="none" cap="none" strike="noStrike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g15816efe066_1_14"/>
          <p:cNvSpPr txBox="1"/>
          <p:nvPr/>
        </p:nvSpPr>
        <p:spPr>
          <a:xfrm>
            <a:off x="610150" y="1163563"/>
            <a:ext cx="504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rgbClr val="D0CECE"/>
                </a:solidFill>
                <a:latin typeface="Arial"/>
                <a:ea typeface="Arial"/>
                <a:cs typeface="Arial"/>
                <a:sym typeface="Arial"/>
              </a:rPr>
              <a:t>▶</a:t>
            </a:r>
            <a:endParaRPr b="1" i="0" sz="2800" u="none" cap="none" strike="noStrike">
              <a:solidFill>
                <a:srgbClr val="D0CEC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33" name="Google Shape;233;g15816efe066_1_14"/>
          <p:cNvCxnSpPr/>
          <p:nvPr/>
        </p:nvCxnSpPr>
        <p:spPr>
          <a:xfrm flipH="1" rot="10800000">
            <a:off x="4259796" y="980772"/>
            <a:ext cx="7628100" cy="19800"/>
          </a:xfrm>
          <a:prstGeom prst="straightConnector1">
            <a:avLst/>
          </a:prstGeom>
          <a:noFill/>
          <a:ln cap="flat" cmpd="sng" w="127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34" name="Google Shape;234;g15816efe066_1_14"/>
          <p:cNvSpPr txBox="1"/>
          <p:nvPr/>
        </p:nvSpPr>
        <p:spPr>
          <a:xfrm>
            <a:off x="255958" y="197876"/>
            <a:ext cx="11604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ko-KR" sz="4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r>
              <a:rPr b="1" i="0" lang="ko-KR" sz="4000" u="none" cap="none" strike="noStrike">
                <a:solidFill>
                  <a:srgbClr val="44556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1" i="0" sz="4000" u="none" cap="none" strike="noStrike">
              <a:solidFill>
                <a:srgbClr val="4455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g15816efe066_1_14"/>
          <p:cNvSpPr txBox="1"/>
          <p:nvPr/>
        </p:nvSpPr>
        <p:spPr>
          <a:xfrm>
            <a:off x="1164401" y="313350"/>
            <a:ext cx="3394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ko-KR" sz="2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04. 프로젝트 수행 결과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g15816efe066_1_14"/>
          <p:cNvSpPr txBox="1"/>
          <p:nvPr/>
        </p:nvSpPr>
        <p:spPr>
          <a:xfrm>
            <a:off x="1177325" y="1996975"/>
            <a:ext cx="99318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Code Pro"/>
              <a:buChar char="●"/>
            </a:pPr>
            <a:r>
              <a:rPr lang="ko-KR">
                <a:latin typeface="Source Code Pro"/>
                <a:ea typeface="Source Code Pro"/>
                <a:cs typeface="Source Code Pro"/>
                <a:sym typeface="Source Code Pro"/>
              </a:rPr>
              <a:t>Django에 기본적으로 다른 DBMS와는 달리 속도면에서 장점이 있다고 알려진 sqlite라는 DBMS가 내장되어 있음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Code Pro"/>
              <a:buChar char="●"/>
            </a:pPr>
            <a:r>
              <a:rPr lang="ko-KR">
                <a:latin typeface="Source Code Pro"/>
                <a:ea typeface="Source Code Pro"/>
                <a:cs typeface="Source Code Pro"/>
                <a:sym typeface="Source Code Pro"/>
              </a:rPr>
              <a:t>하지만 이번 프로젝트에서는 클라우드 DB를 통한 분리된 환경에서의 작업을 구현하기 위해 ElephantSQL을 통해 만들어진 PostgreSQL 클라우드 DB와 Django를 연동하여 DB시스템을 구축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237" name="Google Shape;237;g15816efe066_1_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80855" y="5573875"/>
            <a:ext cx="988079" cy="70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g15816efe066_1_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817150" y="5573875"/>
            <a:ext cx="820126" cy="756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gradFill>
          <a:gsLst>
            <a:gs pos="0">
              <a:srgbClr val="7E3DC8"/>
            </a:gs>
            <a:gs pos="100000">
              <a:srgbClr val="3F2160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566830709b_0_162"/>
          <p:cNvSpPr/>
          <p:nvPr/>
        </p:nvSpPr>
        <p:spPr>
          <a:xfrm>
            <a:off x="227348" y="191995"/>
            <a:ext cx="11737200" cy="6408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" name="Google Shape;244;g1566830709b_0_162"/>
          <p:cNvSpPr txBox="1"/>
          <p:nvPr/>
        </p:nvSpPr>
        <p:spPr>
          <a:xfrm>
            <a:off x="1127472" y="1294309"/>
            <a:ext cx="74169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ko-KR" sz="1800" u="none" cap="none" strike="noStrike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학습 데이터 소개 (Train/dev set)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" name="Google Shape;245;g1566830709b_0_162"/>
          <p:cNvSpPr txBox="1"/>
          <p:nvPr/>
        </p:nvSpPr>
        <p:spPr>
          <a:xfrm>
            <a:off x="1177325" y="821625"/>
            <a:ext cx="3082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-KR" sz="1400" u="none" cap="none" strike="noStrike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결과 제시 ①데이터 수집</a:t>
            </a:r>
            <a:endParaRPr b="1" i="0" sz="1400" u="none" cap="none" strike="noStrike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" name="Google Shape;246;g1566830709b_0_162"/>
          <p:cNvSpPr txBox="1"/>
          <p:nvPr/>
        </p:nvSpPr>
        <p:spPr>
          <a:xfrm>
            <a:off x="610150" y="1163563"/>
            <a:ext cx="504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rgbClr val="D0CECE"/>
                </a:solidFill>
                <a:latin typeface="Arial"/>
                <a:ea typeface="Arial"/>
                <a:cs typeface="Arial"/>
                <a:sym typeface="Arial"/>
              </a:rPr>
              <a:t>▶</a:t>
            </a:r>
            <a:endParaRPr b="1" i="0" sz="2800" u="none" cap="none" strike="noStrike">
              <a:solidFill>
                <a:srgbClr val="D0CEC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7" name="Google Shape;247;g1566830709b_0_162"/>
          <p:cNvCxnSpPr/>
          <p:nvPr/>
        </p:nvCxnSpPr>
        <p:spPr>
          <a:xfrm flipH="1" rot="10800000">
            <a:off x="4259796" y="980772"/>
            <a:ext cx="7628100" cy="19800"/>
          </a:xfrm>
          <a:prstGeom prst="straightConnector1">
            <a:avLst/>
          </a:prstGeom>
          <a:noFill/>
          <a:ln cap="flat" cmpd="sng" w="127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48" name="Google Shape;248;g1566830709b_0_162"/>
          <p:cNvSpPr txBox="1"/>
          <p:nvPr/>
        </p:nvSpPr>
        <p:spPr>
          <a:xfrm>
            <a:off x="255958" y="197876"/>
            <a:ext cx="11604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ko-KR" sz="4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r>
              <a:rPr b="1" i="0" lang="ko-KR" sz="4000" u="none" cap="none" strike="noStrike">
                <a:solidFill>
                  <a:srgbClr val="44556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1" i="0" sz="4000" u="none" cap="none" strike="noStrike">
              <a:solidFill>
                <a:srgbClr val="4455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g1566830709b_0_162"/>
          <p:cNvSpPr txBox="1"/>
          <p:nvPr/>
        </p:nvSpPr>
        <p:spPr>
          <a:xfrm>
            <a:off x="1164401" y="313350"/>
            <a:ext cx="3394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ko-KR" sz="2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04. 프로젝트 수행 결과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" name="Google Shape;250;g1566830709b_0_162"/>
          <p:cNvSpPr txBox="1"/>
          <p:nvPr/>
        </p:nvSpPr>
        <p:spPr>
          <a:xfrm>
            <a:off x="1195950" y="5792875"/>
            <a:ext cx="9913200" cy="4002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무신사 사이트 내에서 필요할 것으로 판단 된 것은 모두 수집 후 모델링에 필요한 데이터만 정제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1" name="Google Shape;251;g1566830709b_0_1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19425" y="1955800"/>
            <a:ext cx="6153150" cy="3305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gradFill>
          <a:gsLst>
            <a:gs pos="0">
              <a:srgbClr val="7E3DC8"/>
            </a:gs>
            <a:gs pos="100000">
              <a:srgbClr val="3F2160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566830709b_0_175"/>
          <p:cNvSpPr/>
          <p:nvPr/>
        </p:nvSpPr>
        <p:spPr>
          <a:xfrm>
            <a:off x="227348" y="191995"/>
            <a:ext cx="11737200" cy="6408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Google Shape;257;g1566830709b_0_175"/>
          <p:cNvSpPr txBox="1"/>
          <p:nvPr/>
        </p:nvSpPr>
        <p:spPr>
          <a:xfrm>
            <a:off x="1187979" y="1348636"/>
            <a:ext cx="8256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ko-KR" sz="1800" u="none" cap="none" strike="noStrike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KNN Classifier vs Random Forest Classifier</a:t>
            </a:r>
            <a:endParaRPr b="1" i="0" sz="1800" u="none" cap="none" strike="noStrike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" name="Google Shape;258;g1566830709b_0_175"/>
          <p:cNvSpPr txBox="1"/>
          <p:nvPr/>
        </p:nvSpPr>
        <p:spPr>
          <a:xfrm>
            <a:off x="659339" y="1249596"/>
            <a:ext cx="504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rgbClr val="D0CECE"/>
                </a:solidFill>
                <a:latin typeface="Arial"/>
                <a:ea typeface="Arial"/>
                <a:cs typeface="Arial"/>
                <a:sym typeface="Arial"/>
              </a:rPr>
              <a:t>▶</a:t>
            </a:r>
            <a:endParaRPr b="1" i="0" sz="2800" u="none" cap="none" strike="noStrike">
              <a:solidFill>
                <a:srgbClr val="D0CEC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59" name="Google Shape;259;g1566830709b_0_175"/>
          <p:cNvCxnSpPr/>
          <p:nvPr/>
        </p:nvCxnSpPr>
        <p:spPr>
          <a:xfrm flipH="1" rot="10800000">
            <a:off x="3719736" y="980677"/>
            <a:ext cx="8168400" cy="21300"/>
          </a:xfrm>
          <a:prstGeom prst="straightConnector1">
            <a:avLst/>
          </a:prstGeom>
          <a:noFill/>
          <a:ln cap="flat" cmpd="sng" w="127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60" name="Google Shape;260;g1566830709b_0_175"/>
          <p:cNvSpPr txBox="1"/>
          <p:nvPr/>
        </p:nvSpPr>
        <p:spPr>
          <a:xfrm>
            <a:off x="1177325" y="821622"/>
            <a:ext cx="2793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-KR" sz="1400" u="none" cap="none" strike="noStrike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결과 제시 ②모델 평가 및 개선</a:t>
            </a:r>
            <a:endParaRPr b="1" i="0" sz="1400" u="none" cap="none" strike="noStrike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1" name="Google Shape;261;g1566830709b_0_175"/>
          <p:cNvSpPr txBox="1"/>
          <p:nvPr/>
        </p:nvSpPr>
        <p:spPr>
          <a:xfrm>
            <a:off x="255958" y="197876"/>
            <a:ext cx="11604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ko-KR" sz="4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r>
              <a:rPr b="1" i="0" lang="ko-KR" sz="4000" u="none" cap="none" strike="noStrike">
                <a:solidFill>
                  <a:srgbClr val="44556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1" i="0" sz="4000" u="none" cap="none" strike="noStrike">
              <a:solidFill>
                <a:srgbClr val="4455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" name="Google Shape;262;g1566830709b_0_175"/>
          <p:cNvSpPr txBox="1"/>
          <p:nvPr/>
        </p:nvSpPr>
        <p:spPr>
          <a:xfrm>
            <a:off x="1164401" y="313350"/>
            <a:ext cx="3414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ko-KR" sz="2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04. 프로젝트 수행 결과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3" name="Google Shape;263;g1566830709b_0_1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94800" y="2216325"/>
            <a:ext cx="3409950" cy="236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g1566830709b_0_17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49375" y="4592488"/>
            <a:ext cx="3905250" cy="77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g1566830709b_0_17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881275" y="2280038"/>
            <a:ext cx="3409950" cy="236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g1566830709b_0_17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696450" y="4773463"/>
            <a:ext cx="3676650" cy="590550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g1566830709b_0_175"/>
          <p:cNvSpPr txBox="1"/>
          <p:nvPr/>
        </p:nvSpPr>
        <p:spPr>
          <a:xfrm>
            <a:off x="1195950" y="5792875"/>
            <a:ext cx="9913200" cy="4002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두개의 모델을 비교했을때 큰 차이는 없으나 조금 더 성능이 좋은 Random Forest Classifier를 </a:t>
            </a:r>
            <a:r>
              <a:rPr lang="ko-KR"/>
              <a:t>사용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g1566830709b_0_175"/>
          <p:cNvSpPr txBox="1"/>
          <p:nvPr/>
        </p:nvSpPr>
        <p:spPr>
          <a:xfrm>
            <a:off x="2120623" y="1877625"/>
            <a:ext cx="2529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00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KNN Classifier</a:t>
            </a:r>
            <a:endParaRPr b="0" i="0" sz="1000" u="none" cap="none" strike="noStrike">
              <a:solidFill>
                <a:srgbClr val="00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269" name="Google Shape;269;g1566830709b_0_175"/>
          <p:cNvSpPr txBox="1"/>
          <p:nvPr/>
        </p:nvSpPr>
        <p:spPr>
          <a:xfrm>
            <a:off x="7237373" y="1877625"/>
            <a:ext cx="2529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00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Random Forest Classifier</a:t>
            </a:r>
            <a:endParaRPr b="0" i="0" sz="1000" u="none" cap="none" strike="noStrike">
              <a:solidFill>
                <a:srgbClr val="00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gradFill>
          <a:gsLst>
            <a:gs pos="0">
              <a:srgbClr val="7E3DC8"/>
            </a:gs>
            <a:gs pos="100000">
              <a:srgbClr val="3F2160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566830709b_0_192"/>
          <p:cNvSpPr/>
          <p:nvPr/>
        </p:nvSpPr>
        <p:spPr>
          <a:xfrm>
            <a:off x="227348" y="191995"/>
            <a:ext cx="11737200" cy="6408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Google Shape;275;g1566830709b_0_192"/>
          <p:cNvSpPr txBox="1"/>
          <p:nvPr/>
        </p:nvSpPr>
        <p:spPr>
          <a:xfrm>
            <a:off x="1187979" y="1348636"/>
            <a:ext cx="8256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ko-KR" sz="1800" u="none" cap="none" strike="noStrike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Scraping</a:t>
            </a:r>
            <a:endParaRPr b="1" i="0" sz="1800" u="none" cap="none" strike="noStrike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6" name="Google Shape;276;g1566830709b_0_192"/>
          <p:cNvSpPr txBox="1"/>
          <p:nvPr/>
        </p:nvSpPr>
        <p:spPr>
          <a:xfrm>
            <a:off x="659339" y="1249596"/>
            <a:ext cx="504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rgbClr val="D0CECE"/>
                </a:solidFill>
                <a:latin typeface="Arial"/>
                <a:ea typeface="Arial"/>
                <a:cs typeface="Arial"/>
                <a:sym typeface="Arial"/>
              </a:rPr>
              <a:t>▶</a:t>
            </a:r>
            <a:endParaRPr b="1" i="0" sz="2800" u="none" cap="none" strike="noStrike">
              <a:solidFill>
                <a:srgbClr val="D0CEC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77" name="Google Shape;277;g1566830709b_0_192"/>
          <p:cNvCxnSpPr/>
          <p:nvPr/>
        </p:nvCxnSpPr>
        <p:spPr>
          <a:xfrm flipH="1" rot="10800000">
            <a:off x="3719736" y="980677"/>
            <a:ext cx="8168400" cy="21300"/>
          </a:xfrm>
          <a:prstGeom prst="straightConnector1">
            <a:avLst/>
          </a:prstGeom>
          <a:noFill/>
          <a:ln cap="flat" cmpd="sng" w="127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78" name="Google Shape;278;g1566830709b_0_192"/>
          <p:cNvSpPr txBox="1"/>
          <p:nvPr/>
        </p:nvSpPr>
        <p:spPr>
          <a:xfrm>
            <a:off x="1177325" y="821622"/>
            <a:ext cx="2793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-KR" sz="1400" u="none" cap="none" strike="noStrike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결과 제시 ①데이터 수집</a:t>
            </a:r>
            <a:endParaRPr b="1" i="0" sz="1400" u="none" cap="none" strike="noStrike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9" name="Google Shape;279;g1566830709b_0_192"/>
          <p:cNvSpPr txBox="1"/>
          <p:nvPr/>
        </p:nvSpPr>
        <p:spPr>
          <a:xfrm>
            <a:off x="255958" y="197876"/>
            <a:ext cx="11604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ko-KR" sz="4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r>
              <a:rPr b="1" i="0" lang="ko-KR" sz="4000" u="none" cap="none" strike="noStrike">
                <a:solidFill>
                  <a:srgbClr val="44556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1" i="0" sz="4000" u="none" cap="none" strike="noStrike">
              <a:solidFill>
                <a:srgbClr val="4455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g1566830709b_0_192"/>
          <p:cNvSpPr txBox="1"/>
          <p:nvPr/>
        </p:nvSpPr>
        <p:spPr>
          <a:xfrm>
            <a:off x="1164401" y="313350"/>
            <a:ext cx="3414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ko-KR" sz="2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04. 프로젝트 수행 결과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g1566830709b_0_192"/>
          <p:cNvSpPr txBox="1"/>
          <p:nvPr/>
        </p:nvSpPr>
        <p:spPr>
          <a:xfrm>
            <a:off x="1195950" y="5792875"/>
            <a:ext cx="9913200" cy="4002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셀레니움을 이용하여 구글에서 데이터를 수집하고 추가로 무신사, 유니클로 등 쇼핑몰에서 수집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2" name="Google Shape;282;g1566830709b_0_1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95950" y="1824550"/>
            <a:ext cx="9913198" cy="3898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gradFill>
          <a:gsLst>
            <a:gs pos="0">
              <a:srgbClr val="7E3DC8"/>
            </a:gs>
            <a:gs pos="100000">
              <a:srgbClr val="3F2160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1566830709b_0_204"/>
          <p:cNvSpPr/>
          <p:nvPr/>
        </p:nvSpPr>
        <p:spPr>
          <a:xfrm>
            <a:off x="227348" y="191995"/>
            <a:ext cx="11737200" cy="6408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Google Shape;288;g1566830709b_0_204"/>
          <p:cNvSpPr txBox="1"/>
          <p:nvPr/>
        </p:nvSpPr>
        <p:spPr>
          <a:xfrm>
            <a:off x="1187979" y="1348636"/>
            <a:ext cx="8256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ko-KR" sz="1800" u="none" cap="none" strike="noStrike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Data augmentation(</a:t>
            </a:r>
            <a:r>
              <a:rPr b="1" lang="ko-KR" sz="180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데이터 증강)</a:t>
            </a:r>
            <a:endParaRPr b="1" i="0" sz="1800" u="none" cap="none" strike="noStrike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" name="Google Shape;289;g1566830709b_0_204"/>
          <p:cNvSpPr txBox="1"/>
          <p:nvPr/>
        </p:nvSpPr>
        <p:spPr>
          <a:xfrm>
            <a:off x="659339" y="1249596"/>
            <a:ext cx="504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rgbClr val="D0CECE"/>
                </a:solidFill>
                <a:latin typeface="Arial"/>
                <a:ea typeface="Arial"/>
                <a:cs typeface="Arial"/>
                <a:sym typeface="Arial"/>
              </a:rPr>
              <a:t>▶</a:t>
            </a:r>
            <a:endParaRPr b="1" i="0" sz="2800" u="none" cap="none" strike="noStrike">
              <a:solidFill>
                <a:srgbClr val="D0CEC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90" name="Google Shape;290;g1566830709b_0_204"/>
          <p:cNvCxnSpPr/>
          <p:nvPr/>
        </p:nvCxnSpPr>
        <p:spPr>
          <a:xfrm flipH="1" rot="10800000">
            <a:off x="3719736" y="980677"/>
            <a:ext cx="8168400" cy="21300"/>
          </a:xfrm>
          <a:prstGeom prst="straightConnector1">
            <a:avLst/>
          </a:prstGeom>
          <a:noFill/>
          <a:ln cap="flat" cmpd="sng" w="127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91" name="Google Shape;291;g1566830709b_0_204"/>
          <p:cNvSpPr txBox="1"/>
          <p:nvPr/>
        </p:nvSpPr>
        <p:spPr>
          <a:xfrm>
            <a:off x="1177325" y="821622"/>
            <a:ext cx="2793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-KR" sz="1400" u="none" cap="none" strike="noStrike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결과 제시 ①데이터 수집</a:t>
            </a:r>
            <a:endParaRPr b="1" i="0" sz="1400" u="none" cap="none" strike="noStrike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2" name="Google Shape;292;g1566830709b_0_204"/>
          <p:cNvSpPr txBox="1"/>
          <p:nvPr/>
        </p:nvSpPr>
        <p:spPr>
          <a:xfrm>
            <a:off x="255958" y="197876"/>
            <a:ext cx="11604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ko-KR" sz="4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r>
              <a:rPr b="1" i="0" lang="ko-KR" sz="4000" u="none" cap="none" strike="noStrike">
                <a:solidFill>
                  <a:srgbClr val="44556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1" i="0" sz="4000" u="none" cap="none" strike="noStrike">
              <a:solidFill>
                <a:srgbClr val="4455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" name="Google Shape;293;g1566830709b_0_204"/>
          <p:cNvSpPr txBox="1"/>
          <p:nvPr/>
        </p:nvSpPr>
        <p:spPr>
          <a:xfrm>
            <a:off x="1164401" y="313350"/>
            <a:ext cx="3414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ko-KR" sz="2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04. 프로젝트 수행 결과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4" name="Google Shape;294;g1566830709b_0_20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63350" y="2391925"/>
            <a:ext cx="1906025" cy="285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g1566830709b_0_20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32563" y="2391937"/>
            <a:ext cx="1906025" cy="2859038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g1566830709b_0_204"/>
          <p:cNvSpPr txBox="1"/>
          <p:nvPr/>
        </p:nvSpPr>
        <p:spPr>
          <a:xfrm>
            <a:off x="1490413" y="5250975"/>
            <a:ext cx="1251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00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원본 이미지</a:t>
            </a:r>
            <a:endParaRPr b="0" i="0" sz="1000" u="none" cap="none" strike="noStrike">
              <a:solidFill>
                <a:srgbClr val="00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297" name="Google Shape;297;g1566830709b_0_204"/>
          <p:cNvSpPr txBox="1"/>
          <p:nvPr/>
        </p:nvSpPr>
        <p:spPr>
          <a:xfrm>
            <a:off x="3759625" y="5250975"/>
            <a:ext cx="1251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00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노이즈 효과</a:t>
            </a:r>
            <a:endParaRPr b="0" i="0" sz="1000" u="none" cap="none" strike="noStrike">
              <a:solidFill>
                <a:srgbClr val="00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298" name="Google Shape;298;g1566830709b_0_204"/>
          <p:cNvSpPr txBox="1"/>
          <p:nvPr/>
        </p:nvSpPr>
        <p:spPr>
          <a:xfrm>
            <a:off x="1195950" y="5792875"/>
            <a:ext cx="9913200" cy="4002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데이터가 부족하여 이미지 증강기법을 사용, 이미 바운더리와 라벨링이 끝난 데이터를 다시 사용하기 위해 노이즈 사용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9" name="Google Shape;299;g1566830709b_0_20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8726625" y="2306363"/>
            <a:ext cx="1906025" cy="2859050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g1566830709b_0_204"/>
          <p:cNvSpPr txBox="1"/>
          <p:nvPr/>
        </p:nvSpPr>
        <p:spPr>
          <a:xfrm>
            <a:off x="9128063" y="5250975"/>
            <a:ext cx="1251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00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이미지 회전</a:t>
            </a:r>
            <a:endParaRPr b="0" i="0" sz="1000" u="none" cap="none" strike="noStrike">
              <a:solidFill>
                <a:srgbClr val="00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301" name="Google Shape;301;g1566830709b_0_204"/>
          <p:cNvSpPr/>
          <p:nvPr/>
        </p:nvSpPr>
        <p:spPr>
          <a:xfrm>
            <a:off x="1883825" y="3354925"/>
            <a:ext cx="677400" cy="963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" name="Google Shape;302;g1566830709b_0_204"/>
          <p:cNvSpPr/>
          <p:nvPr/>
        </p:nvSpPr>
        <p:spPr>
          <a:xfrm>
            <a:off x="4148406" y="3354924"/>
            <a:ext cx="677400" cy="963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Google Shape;303;g1566830709b_0_204"/>
          <p:cNvSpPr/>
          <p:nvPr/>
        </p:nvSpPr>
        <p:spPr>
          <a:xfrm>
            <a:off x="9415325" y="3269363"/>
            <a:ext cx="677400" cy="963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g1566830709b_0_204"/>
          <p:cNvSpPr txBox="1"/>
          <p:nvPr/>
        </p:nvSpPr>
        <p:spPr>
          <a:xfrm>
            <a:off x="6169413" y="5250975"/>
            <a:ext cx="1251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00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사이즈 조절</a:t>
            </a:r>
            <a:endParaRPr b="0" i="0" sz="1000" u="none" cap="none" strike="noStrike">
              <a:solidFill>
                <a:srgbClr val="00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305" name="Google Shape;305;g1566830709b_0_20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68415" y="2796977"/>
            <a:ext cx="1251900" cy="1877851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g1566830709b_0_204"/>
          <p:cNvSpPr/>
          <p:nvPr/>
        </p:nvSpPr>
        <p:spPr>
          <a:xfrm>
            <a:off x="6514000" y="3354925"/>
            <a:ext cx="677400" cy="963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gradFill>
          <a:gsLst>
            <a:gs pos="0">
              <a:srgbClr val="7E3DC8"/>
            </a:gs>
            <a:gs pos="100000">
              <a:srgbClr val="3F2160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1566830709b_0_227"/>
          <p:cNvSpPr/>
          <p:nvPr/>
        </p:nvSpPr>
        <p:spPr>
          <a:xfrm>
            <a:off x="227348" y="191995"/>
            <a:ext cx="11737200" cy="6408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2" name="Google Shape;312;g1566830709b_0_227"/>
          <p:cNvSpPr txBox="1"/>
          <p:nvPr/>
        </p:nvSpPr>
        <p:spPr>
          <a:xfrm>
            <a:off x="1187979" y="1348636"/>
            <a:ext cx="8256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ko-KR" sz="1800" u="none" cap="none" strike="noStrike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Yolo vs SSD</a:t>
            </a:r>
            <a:endParaRPr b="1" i="0" sz="1800" u="none" cap="none" strike="noStrike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3" name="Google Shape;313;g1566830709b_0_227"/>
          <p:cNvSpPr txBox="1"/>
          <p:nvPr/>
        </p:nvSpPr>
        <p:spPr>
          <a:xfrm>
            <a:off x="659339" y="1249596"/>
            <a:ext cx="504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rgbClr val="D0CECE"/>
                </a:solidFill>
                <a:latin typeface="Arial"/>
                <a:ea typeface="Arial"/>
                <a:cs typeface="Arial"/>
                <a:sym typeface="Arial"/>
              </a:rPr>
              <a:t>▶</a:t>
            </a:r>
            <a:endParaRPr b="1" i="0" sz="2800" u="none" cap="none" strike="noStrike">
              <a:solidFill>
                <a:srgbClr val="D0CEC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4" name="Google Shape;314;g1566830709b_0_227"/>
          <p:cNvCxnSpPr/>
          <p:nvPr/>
        </p:nvCxnSpPr>
        <p:spPr>
          <a:xfrm flipH="1" rot="10800000">
            <a:off x="3719736" y="980677"/>
            <a:ext cx="8168400" cy="21300"/>
          </a:xfrm>
          <a:prstGeom prst="straightConnector1">
            <a:avLst/>
          </a:prstGeom>
          <a:noFill/>
          <a:ln cap="flat" cmpd="sng" w="127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15" name="Google Shape;315;g1566830709b_0_227"/>
          <p:cNvSpPr txBox="1"/>
          <p:nvPr/>
        </p:nvSpPr>
        <p:spPr>
          <a:xfrm>
            <a:off x="1177325" y="821622"/>
            <a:ext cx="2793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-KR" sz="1400" u="none" cap="none" strike="noStrike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결과 제시 ②모델 선정 </a:t>
            </a:r>
            <a:endParaRPr b="1" i="0" sz="1400" u="none" cap="none" strike="noStrike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6" name="Google Shape;316;g1566830709b_0_227"/>
          <p:cNvSpPr txBox="1"/>
          <p:nvPr/>
        </p:nvSpPr>
        <p:spPr>
          <a:xfrm>
            <a:off x="255958" y="197876"/>
            <a:ext cx="11604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ko-KR" sz="4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r>
              <a:rPr b="1" i="0" lang="ko-KR" sz="4000" u="none" cap="none" strike="noStrike">
                <a:solidFill>
                  <a:srgbClr val="44556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1" i="0" sz="4000" u="none" cap="none" strike="noStrike">
              <a:solidFill>
                <a:srgbClr val="4455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" name="Google Shape;317;g1566830709b_0_227"/>
          <p:cNvSpPr txBox="1"/>
          <p:nvPr/>
        </p:nvSpPr>
        <p:spPr>
          <a:xfrm>
            <a:off x="1164401" y="313350"/>
            <a:ext cx="3414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ko-KR" sz="2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04. 프로젝트 수행 결과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" name="Google Shape;318;g1566830709b_0_227"/>
          <p:cNvSpPr txBox="1"/>
          <p:nvPr/>
        </p:nvSpPr>
        <p:spPr>
          <a:xfrm>
            <a:off x="1093175" y="6261900"/>
            <a:ext cx="5979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00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참고 : SSD: Single Shot MultiBox Detector</a:t>
            </a:r>
            <a:endParaRPr b="0" i="0" sz="1000" u="none" cap="none" strike="noStrike">
              <a:solidFill>
                <a:srgbClr val="00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319" name="Google Shape;319;g1566830709b_0_227"/>
          <p:cNvSpPr txBox="1"/>
          <p:nvPr/>
        </p:nvSpPr>
        <p:spPr>
          <a:xfrm>
            <a:off x="1195950" y="5792875"/>
            <a:ext cx="9913200" cy="4002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정확도는 SSD가 비교적 우수하나 속도에선 Yolo가 우수, 따라서 사용자의 편의를 생각하여 속도가 우수한 Yolo 선택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0" name="Google Shape;320;g1566830709b_0_2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03125" y="1524011"/>
            <a:ext cx="7200801" cy="398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chemeClr val="lt1"/>
        </a:solid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5231775" y="1107300"/>
            <a:ext cx="396175" cy="57507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3"/>
          <p:cNvSpPr txBox="1"/>
          <p:nvPr/>
        </p:nvSpPr>
        <p:spPr>
          <a:xfrm>
            <a:off x="6296549" y="1485945"/>
            <a:ext cx="3673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01. 프로젝트 개요</a:t>
            </a:r>
            <a:endParaRPr b="1" i="0" sz="28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" name="Google Shape;84;p3"/>
          <p:cNvSpPr txBox="1"/>
          <p:nvPr/>
        </p:nvSpPr>
        <p:spPr>
          <a:xfrm>
            <a:off x="6296549" y="2287034"/>
            <a:ext cx="4969212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02. 프로젝트 팀 구성 및 역할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3"/>
          <p:cNvSpPr txBox="1"/>
          <p:nvPr/>
        </p:nvSpPr>
        <p:spPr>
          <a:xfrm>
            <a:off x="6296549" y="3088123"/>
            <a:ext cx="5293248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03. 프로젝트 수행 절차 및 방법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3"/>
          <p:cNvSpPr txBox="1"/>
          <p:nvPr/>
        </p:nvSpPr>
        <p:spPr>
          <a:xfrm>
            <a:off x="6296549" y="3889212"/>
            <a:ext cx="4480049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04. 프로젝트 수행 결과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3"/>
          <p:cNvSpPr txBox="1"/>
          <p:nvPr/>
        </p:nvSpPr>
        <p:spPr>
          <a:xfrm>
            <a:off x="6296549" y="4690301"/>
            <a:ext cx="3205016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05. 자체 평가 의견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3"/>
          <p:cNvSpPr/>
          <p:nvPr/>
        </p:nvSpPr>
        <p:spPr>
          <a:xfrm>
            <a:off x="0" y="1107200"/>
            <a:ext cx="5231700" cy="5750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ko-KR" sz="4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목차</a:t>
            </a:r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9" name="Google Shape;89;p3"/>
          <p:cNvCxnSpPr/>
          <p:nvPr/>
        </p:nvCxnSpPr>
        <p:spPr>
          <a:xfrm>
            <a:off x="3935760" y="790307"/>
            <a:ext cx="7952100" cy="0"/>
          </a:xfrm>
          <a:prstGeom prst="straightConnector1">
            <a:avLst/>
          </a:prstGeom>
          <a:noFill/>
          <a:ln cap="flat" cmpd="sng" w="127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90" name="Google Shape;90;p3"/>
          <p:cNvSpPr txBox="1"/>
          <p:nvPr/>
        </p:nvSpPr>
        <p:spPr>
          <a:xfrm>
            <a:off x="1289900" y="313350"/>
            <a:ext cx="3026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gradFill>
          <a:gsLst>
            <a:gs pos="0">
              <a:srgbClr val="7E3DC8"/>
            </a:gs>
            <a:gs pos="100000">
              <a:srgbClr val="3F2160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1566830709b_0_241"/>
          <p:cNvSpPr/>
          <p:nvPr/>
        </p:nvSpPr>
        <p:spPr>
          <a:xfrm>
            <a:off x="227348" y="191995"/>
            <a:ext cx="11737200" cy="6408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6" name="Google Shape;326;g1566830709b_0_241"/>
          <p:cNvSpPr txBox="1"/>
          <p:nvPr/>
        </p:nvSpPr>
        <p:spPr>
          <a:xfrm>
            <a:off x="1187979" y="1348636"/>
            <a:ext cx="8256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ko-KR" sz="1800" u="none" cap="none" strike="noStrike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Yolov4 vs Yolov5</a:t>
            </a:r>
            <a:endParaRPr b="1" i="0" sz="1800" u="none" cap="none" strike="noStrike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7" name="Google Shape;327;g1566830709b_0_241"/>
          <p:cNvSpPr txBox="1"/>
          <p:nvPr/>
        </p:nvSpPr>
        <p:spPr>
          <a:xfrm>
            <a:off x="659339" y="1249596"/>
            <a:ext cx="504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rgbClr val="D0CECE"/>
                </a:solidFill>
                <a:latin typeface="Arial"/>
                <a:ea typeface="Arial"/>
                <a:cs typeface="Arial"/>
                <a:sym typeface="Arial"/>
              </a:rPr>
              <a:t>▶</a:t>
            </a:r>
            <a:endParaRPr b="1" i="0" sz="2800" u="none" cap="none" strike="noStrike">
              <a:solidFill>
                <a:srgbClr val="D0CEC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28" name="Google Shape;328;g1566830709b_0_241"/>
          <p:cNvCxnSpPr/>
          <p:nvPr/>
        </p:nvCxnSpPr>
        <p:spPr>
          <a:xfrm flipH="1" rot="10800000">
            <a:off x="3719736" y="980677"/>
            <a:ext cx="8168400" cy="21300"/>
          </a:xfrm>
          <a:prstGeom prst="straightConnector1">
            <a:avLst/>
          </a:prstGeom>
          <a:noFill/>
          <a:ln cap="flat" cmpd="sng" w="127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29" name="Google Shape;329;g1566830709b_0_241"/>
          <p:cNvSpPr txBox="1"/>
          <p:nvPr/>
        </p:nvSpPr>
        <p:spPr>
          <a:xfrm>
            <a:off x="1177325" y="821622"/>
            <a:ext cx="2793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-KR" sz="1400" u="none" cap="none" strike="noStrike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결과 제시 ②모델 선정</a:t>
            </a:r>
            <a:endParaRPr b="1" i="0" sz="1400" u="none" cap="none" strike="noStrike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0" name="Google Shape;330;g1566830709b_0_241"/>
          <p:cNvSpPr txBox="1"/>
          <p:nvPr/>
        </p:nvSpPr>
        <p:spPr>
          <a:xfrm>
            <a:off x="255958" y="197876"/>
            <a:ext cx="11604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ko-KR" sz="4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r>
              <a:rPr b="1" i="0" lang="ko-KR" sz="4000" u="none" cap="none" strike="noStrike">
                <a:solidFill>
                  <a:srgbClr val="44556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1" i="0" sz="4000" u="none" cap="none" strike="noStrike">
              <a:solidFill>
                <a:srgbClr val="4455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g1566830709b_0_241"/>
          <p:cNvSpPr txBox="1"/>
          <p:nvPr/>
        </p:nvSpPr>
        <p:spPr>
          <a:xfrm>
            <a:off x="1164401" y="313350"/>
            <a:ext cx="3414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ko-KR" sz="2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04. 프로젝트 수행 결과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" name="Google Shape;332;g1566830709b_0_241"/>
          <p:cNvSpPr txBox="1"/>
          <p:nvPr/>
        </p:nvSpPr>
        <p:spPr>
          <a:xfrm>
            <a:off x="1093175" y="6261900"/>
            <a:ext cx="5979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00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참고 : https://blog.roboflow.com/yolov4-versus-yolov5/</a:t>
            </a:r>
            <a:endParaRPr b="0" i="0" sz="1000" u="none" cap="none" strike="noStrike">
              <a:solidFill>
                <a:srgbClr val="00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333" name="Google Shape;333;g1566830709b_0_2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16350" y="2425587"/>
            <a:ext cx="4527894" cy="279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g1566830709b_0_2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92535" y="2474363"/>
            <a:ext cx="4370091" cy="2702175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g1566830709b_0_241"/>
          <p:cNvSpPr txBox="1"/>
          <p:nvPr/>
        </p:nvSpPr>
        <p:spPr>
          <a:xfrm>
            <a:off x="1195950" y="5792875"/>
            <a:ext cx="9913200" cy="4002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mAP(mean average precision)은 비슷하나 용량은 더 작은 YOLOv5s 선택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gradFill>
          <a:gsLst>
            <a:gs pos="0">
              <a:srgbClr val="7E3DC8"/>
            </a:gs>
            <a:gs pos="100000">
              <a:srgbClr val="3F2160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1566830709b_0_255"/>
          <p:cNvSpPr/>
          <p:nvPr/>
        </p:nvSpPr>
        <p:spPr>
          <a:xfrm>
            <a:off x="227348" y="191995"/>
            <a:ext cx="11737200" cy="6408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1" name="Google Shape;341;g1566830709b_0_255"/>
          <p:cNvSpPr txBox="1"/>
          <p:nvPr/>
        </p:nvSpPr>
        <p:spPr>
          <a:xfrm>
            <a:off x="1187979" y="1348636"/>
            <a:ext cx="8256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ko-KR" sz="1800" u="none" cap="none" strike="noStrike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Yolov5 </a:t>
            </a:r>
            <a:r>
              <a:rPr b="1" lang="ko-KR" sz="180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구조</a:t>
            </a:r>
            <a:endParaRPr b="1" i="0" sz="1800" u="none" cap="none" strike="noStrike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2" name="Google Shape;342;g1566830709b_0_255"/>
          <p:cNvSpPr txBox="1"/>
          <p:nvPr/>
        </p:nvSpPr>
        <p:spPr>
          <a:xfrm>
            <a:off x="659339" y="1249596"/>
            <a:ext cx="504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rgbClr val="D0CECE"/>
                </a:solidFill>
                <a:latin typeface="Arial"/>
                <a:ea typeface="Arial"/>
                <a:cs typeface="Arial"/>
                <a:sym typeface="Arial"/>
              </a:rPr>
              <a:t>▶</a:t>
            </a:r>
            <a:endParaRPr b="1" i="0" sz="2800" u="none" cap="none" strike="noStrike">
              <a:solidFill>
                <a:srgbClr val="D0CEC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43" name="Google Shape;343;g1566830709b_0_255"/>
          <p:cNvCxnSpPr/>
          <p:nvPr/>
        </p:nvCxnSpPr>
        <p:spPr>
          <a:xfrm flipH="1" rot="10800000">
            <a:off x="3719736" y="980677"/>
            <a:ext cx="8168400" cy="21300"/>
          </a:xfrm>
          <a:prstGeom prst="straightConnector1">
            <a:avLst/>
          </a:prstGeom>
          <a:noFill/>
          <a:ln cap="flat" cmpd="sng" w="127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44" name="Google Shape;344;g1566830709b_0_255"/>
          <p:cNvSpPr txBox="1"/>
          <p:nvPr/>
        </p:nvSpPr>
        <p:spPr>
          <a:xfrm>
            <a:off x="1177325" y="821622"/>
            <a:ext cx="2793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-KR" sz="1400" u="none" cap="none" strike="noStrike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결과 제시 ②모델 선정</a:t>
            </a:r>
            <a:endParaRPr b="1" i="0" sz="1400" u="none" cap="none" strike="noStrike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5" name="Google Shape;345;g1566830709b_0_255"/>
          <p:cNvSpPr txBox="1"/>
          <p:nvPr/>
        </p:nvSpPr>
        <p:spPr>
          <a:xfrm>
            <a:off x="255958" y="197876"/>
            <a:ext cx="11604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ko-KR" sz="4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r>
              <a:rPr b="1" i="0" lang="ko-KR" sz="4000" u="none" cap="none" strike="noStrike">
                <a:solidFill>
                  <a:srgbClr val="44556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1" i="0" sz="4000" u="none" cap="none" strike="noStrike">
              <a:solidFill>
                <a:srgbClr val="4455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" name="Google Shape;346;g1566830709b_0_255"/>
          <p:cNvSpPr txBox="1"/>
          <p:nvPr/>
        </p:nvSpPr>
        <p:spPr>
          <a:xfrm>
            <a:off x="1164401" y="313350"/>
            <a:ext cx="3414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ko-KR" sz="2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04. 프로젝트 수행 결과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7" name="Google Shape;347;g1566830709b_0_255"/>
          <p:cNvSpPr txBox="1"/>
          <p:nvPr/>
        </p:nvSpPr>
        <p:spPr>
          <a:xfrm>
            <a:off x="1093175" y="6261900"/>
            <a:ext cx="5979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00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참고 : </a:t>
            </a:r>
            <a:r>
              <a:rPr lang="ko-KR" sz="1000">
                <a:latin typeface="Source Code Pro"/>
                <a:ea typeface="Source Code Pro"/>
                <a:cs typeface="Source Code Pro"/>
                <a:sym typeface="Source Code Pro"/>
              </a:rPr>
              <a:t>http://www.jkiees.org/archive/view_article?pid=jkiees-32-12-1099</a:t>
            </a:r>
            <a:endParaRPr b="0" i="0" sz="1000" u="none" cap="none" strike="noStrike">
              <a:solidFill>
                <a:srgbClr val="00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348" name="Google Shape;348;g1566830709b_0_255"/>
          <p:cNvSpPr txBox="1"/>
          <p:nvPr/>
        </p:nvSpPr>
        <p:spPr>
          <a:xfrm>
            <a:off x="1195950" y="5792875"/>
            <a:ext cx="9913200" cy="4002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/>
              <a:t>백본(backbone), 넥(neck), 헤드와 같이 3종류 부분으로 이루어짐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9" name="Google Shape;349;g1566830709b_0_2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34126" y="1794125"/>
            <a:ext cx="5436853" cy="4006124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g1566830709b_0_255"/>
          <p:cNvSpPr txBox="1"/>
          <p:nvPr/>
        </p:nvSpPr>
        <p:spPr>
          <a:xfrm>
            <a:off x="659350" y="6916375"/>
            <a:ext cx="10719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rgbClr val="444444"/>
                </a:solidFill>
                <a:highlight>
                  <a:srgbClr val="FFFFFF"/>
                </a:highlight>
              </a:rPr>
              <a:t>피처(feature)를 추출하는 백본(backbone), 추출된 피처를 융합(fusion)하여 성능을 높이는 넥(neck), 피처를 바운딩 박스 파라미터로 변환하는 헤드와 같이 3종류 부분으로 이루어져 있다.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gradFill>
          <a:gsLst>
            <a:gs pos="0">
              <a:srgbClr val="7E3DC8"/>
            </a:gs>
            <a:gs pos="100000">
              <a:srgbClr val="3F2160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1566830709b_0_268"/>
          <p:cNvSpPr/>
          <p:nvPr/>
        </p:nvSpPr>
        <p:spPr>
          <a:xfrm>
            <a:off x="227348" y="191995"/>
            <a:ext cx="11737200" cy="6408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6" name="Google Shape;356;g1566830709b_0_268"/>
          <p:cNvSpPr txBox="1"/>
          <p:nvPr/>
        </p:nvSpPr>
        <p:spPr>
          <a:xfrm>
            <a:off x="1187979" y="1348636"/>
            <a:ext cx="8256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ko-KR" sz="1800" u="none" cap="none" strike="noStrike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Confusion Matrix</a:t>
            </a:r>
            <a:endParaRPr b="1" i="0" sz="1800" u="none" cap="none" strike="noStrike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7" name="Google Shape;357;g1566830709b_0_268"/>
          <p:cNvSpPr txBox="1"/>
          <p:nvPr/>
        </p:nvSpPr>
        <p:spPr>
          <a:xfrm>
            <a:off x="659339" y="1249596"/>
            <a:ext cx="504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rgbClr val="D0CECE"/>
                </a:solidFill>
                <a:latin typeface="Arial"/>
                <a:ea typeface="Arial"/>
                <a:cs typeface="Arial"/>
                <a:sym typeface="Arial"/>
              </a:rPr>
              <a:t>▶</a:t>
            </a:r>
            <a:endParaRPr b="1" i="0" sz="2800" u="none" cap="none" strike="noStrike">
              <a:solidFill>
                <a:srgbClr val="D0CEC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58" name="Google Shape;358;g1566830709b_0_268"/>
          <p:cNvCxnSpPr/>
          <p:nvPr/>
        </p:nvCxnSpPr>
        <p:spPr>
          <a:xfrm flipH="1" rot="10800000">
            <a:off x="3719736" y="980677"/>
            <a:ext cx="8168400" cy="21300"/>
          </a:xfrm>
          <a:prstGeom prst="straightConnector1">
            <a:avLst/>
          </a:prstGeom>
          <a:noFill/>
          <a:ln cap="flat" cmpd="sng" w="127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59" name="Google Shape;359;g1566830709b_0_268"/>
          <p:cNvSpPr txBox="1"/>
          <p:nvPr/>
        </p:nvSpPr>
        <p:spPr>
          <a:xfrm>
            <a:off x="1177325" y="821622"/>
            <a:ext cx="2793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-KR" sz="1400" u="none" cap="none" strike="noStrike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결과 제시 ③모델 평가 및 개선</a:t>
            </a:r>
            <a:endParaRPr b="1" i="0" sz="1400" u="none" cap="none" strike="noStrike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0" name="Google Shape;360;g1566830709b_0_268"/>
          <p:cNvSpPr txBox="1"/>
          <p:nvPr/>
        </p:nvSpPr>
        <p:spPr>
          <a:xfrm>
            <a:off x="255958" y="197876"/>
            <a:ext cx="11604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ko-KR" sz="4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r>
              <a:rPr b="1" i="0" lang="ko-KR" sz="4000" u="none" cap="none" strike="noStrike">
                <a:solidFill>
                  <a:srgbClr val="44556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1" i="0" sz="4000" u="none" cap="none" strike="noStrike">
              <a:solidFill>
                <a:srgbClr val="4455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1" name="Google Shape;361;g1566830709b_0_268"/>
          <p:cNvSpPr txBox="1"/>
          <p:nvPr/>
        </p:nvSpPr>
        <p:spPr>
          <a:xfrm>
            <a:off x="1164401" y="313350"/>
            <a:ext cx="3414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ko-KR" sz="2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04. 프로젝트 수행 결과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" name="Google Shape;362;g1566830709b_0_268"/>
          <p:cNvSpPr txBox="1"/>
          <p:nvPr/>
        </p:nvSpPr>
        <p:spPr>
          <a:xfrm>
            <a:off x="1195950" y="5792875"/>
            <a:ext cx="9913200" cy="4002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데이터를 추가할땐 confusion matrix를 통해 부족한 데이터가 무엇인지 </a:t>
            </a:r>
            <a:r>
              <a:rPr lang="ko-KR"/>
              <a:t>파악</a:t>
            </a: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하여 추가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" name="Google Shape;363;g1566830709b_0_268"/>
          <p:cNvSpPr txBox="1"/>
          <p:nvPr/>
        </p:nvSpPr>
        <p:spPr>
          <a:xfrm>
            <a:off x="3384838" y="5243325"/>
            <a:ext cx="1251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00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초기 모델</a:t>
            </a:r>
            <a:endParaRPr b="0" i="0" sz="1000" u="none" cap="none" strike="noStrike">
              <a:solidFill>
                <a:srgbClr val="00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364" name="Google Shape;364;g1566830709b_0_268"/>
          <p:cNvSpPr txBox="1"/>
          <p:nvPr/>
        </p:nvSpPr>
        <p:spPr>
          <a:xfrm>
            <a:off x="7748979" y="5250975"/>
            <a:ext cx="1695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00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최종 모델</a:t>
            </a:r>
            <a:endParaRPr b="0" i="0" sz="1000" u="none" cap="none" strike="noStrike">
              <a:solidFill>
                <a:srgbClr val="00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365" name="Google Shape;365;g1566830709b_0_2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83800" y="2064563"/>
            <a:ext cx="4141558" cy="310616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g1566830709b_0_26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66200" y="2072222"/>
            <a:ext cx="4141548" cy="31061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gradFill>
          <a:gsLst>
            <a:gs pos="0">
              <a:srgbClr val="7E3DC8"/>
            </a:gs>
            <a:gs pos="100000">
              <a:srgbClr val="3F2160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1566830709b_0_283"/>
          <p:cNvSpPr/>
          <p:nvPr/>
        </p:nvSpPr>
        <p:spPr>
          <a:xfrm>
            <a:off x="227348" y="191995"/>
            <a:ext cx="11737200" cy="6408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2" name="Google Shape;372;g1566830709b_0_283"/>
          <p:cNvSpPr txBox="1"/>
          <p:nvPr/>
        </p:nvSpPr>
        <p:spPr>
          <a:xfrm>
            <a:off x="1187979" y="1348636"/>
            <a:ext cx="8256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ko-KR" sz="1800" u="none" cap="none" strike="noStrike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F1-Confidence Curve</a:t>
            </a:r>
            <a:endParaRPr b="1" i="0" sz="1800" u="none" cap="none" strike="noStrike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3" name="Google Shape;373;g1566830709b_0_283"/>
          <p:cNvSpPr txBox="1"/>
          <p:nvPr/>
        </p:nvSpPr>
        <p:spPr>
          <a:xfrm>
            <a:off x="659339" y="1249596"/>
            <a:ext cx="504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rgbClr val="D0CECE"/>
                </a:solidFill>
                <a:latin typeface="Arial"/>
                <a:ea typeface="Arial"/>
                <a:cs typeface="Arial"/>
                <a:sym typeface="Arial"/>
              </a:rPr>
              <a:t>▶</a:t>
            </a:r>
            <a:endParaRPr b="1" i="0" sz="2800" u="none" cap="none" strike="noStrike">
              <a:solidFill>
                <a:srgbClr val="D0CEC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74" name="Google Shape;374;g1566830709b_0_283"/>
          <p:cNvCxnSpPr/>
          <p:nvPr/>
        </p:nvCxnSpPr>
        <p:spPr>
          <a:xfrm flipH="1" rot="10800000">
            <a:off x="3719736" y="980677"/>
            <a:ext cx="8168400" cy="21300"/>
          </a:xfrm>
          <a:prstGeom prst="straightConnector1">
            <a:avLst/>
          </a:prstGeom>
          <a:noFill/>
          <a:ln cap="flat" cmpd="sng" w="127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75" name="Google Shape;375;g1566830709b_0_283"/>
          <p:cNvSpPr txBox="1"/>
          <p:nvPr/>
        </p:nvSpPr>
        <p:spPr>
          <a:xfrm>
            <a:off x="1177325" y="821622"/>
            <a:ext cx="2793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-KR" sz="1400" u="none" cap="none" strike="noStrike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결과 제시 ③모델 평가 및 개선</a:t>
            </a:r>
            <a:endParaRPr b="1" i="0" sz="1400" u="none" cap="none" strike="noStrike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6" name="Google Shape;376;g1566830709b_0_283"/>
          <p:cNvSpPr txBox="1"/>
          <p:nvPr/>
        </p:nvSpPr>
        <p:spPr>
          <a:xfrm>
            <a:off x="255958" y="197876"/>
            <a:ext cx="11604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ko-KR" sz="4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r>
              <a:rPr b="1" i="0" lang="ko-KR" sz="4000" u="none" cap="none" strike="noStrike">
                <a:solidFill>
                  <a:srgbClr val="44556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1" i="0" sz="4000" u="none" cap="none" strike="noStrike">
              <a:solidFill>
                <a:srgbClr val="4455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7" name="Google Shape;377;g1566830709b_0_283"/>
          <p:cNvSpPr txBox="1"/>
          <p:nvPr/>
        </p:nvSpPr>
        <p:spPr>
          <a:xfrm>
            <a:off x="1164401" y="313350"/>
            <a:ext cx="3414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ko-KR" sz="2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04. 프로젝트 수행 결과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8" name="Google Shape;378;g1566830709b_0_2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1750" y="2291500"/>
            <a:ext cx="4177423" cy="2784262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g1566830709b_0_28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01425" y="2311174"/>
            <a:ext cx="4177423" cy="2784324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g1566830709b_0_283"/>
          <p:cNvSpPr txBox="1"/>
          <p:nvPr/>
        </p:nvSpPr>
        <p:spPr>
          <a:xfrm>
            <a:off x="1195950" y="5792875"/>
            <a:ext cx="9913200" cy="4002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초기 모델은 Worst model에 가깝지만 최종 모델은 best model과 유사함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1" name="Google Shape;381;g1566830709b_0_28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83250" y="3112700"/>
            <a:ext cx="1638265" cy="1255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g1566830709b_0_28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95957" y="1841500"/>
            <a:ext cx="1599193" cy="1225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g1566830709b_0_28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119751" y="4351427"/>
            <a:ext cx="1599200" cy="1255473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g1566830709b_0_283"/>
          <p:cNvSpPr txBox="1"/>
          <p:nvPr/>
        </p:nvSpPr>
        <p:spPr>
          <a:xfrm>
            <a:off x="1093175" y="6261900"/>
            <a:ext cx="10016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00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참고 : https://towardsdatascience.com/a-single-number-metric-for-evaluating-object-detection-models-c97f4a98616d</a:t>
            </a:r>
            <a:endParaRPr b="0" i="0" sz="1000" u="none" cap="none" strike="noStrike">
              <a:solidFill>
                <a:srgbClr val="00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385" name="Google Shape;385;g1566830709b_0_283"/>
          <p:cNvSpPr txBox="1"/>
          <p:nvPr/>
        </p:nvSpPr>
        <p:spPr>
          <a:xfrm>
            <a:off x="3970313" y="5214150"/>
            <a:ext cx="1251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00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초기 모델</a:t>
            </a:r>
            <a:endParaRPr b="0" i="0" sz="1000" u="none" cap="none" strike="noStrike">
              <a:solidFill>
                <a:srgbClr val="00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386" name="Google Shape;386;g1566830709b_0_283"/>
          <p:cNvSpPr txBox="1"/>
          <p:nvPr/>
        </p:nvSpPr>
        <p:spPr>
          <a:xfrm>
            <a:off x="7812479" y="5214150"/>
            <a:ext cx="1695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00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최종 모델</a:t>
            </a:r>
            <a:endParaRPr b="0" i="0" sz="1000" u="none" cap="none" strike="noStrike">
              <a:solidFill>
                <a:srgbClr val="00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gradFill>
          <a:gsLst>
            <a:gs pos="0">
              <a:srgbClr val="7E3DC8"/>
            </a:gs>
            <a:gs pos="100000">
              <a:srgbClr val="3F2160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566830709b_0_302"/>
          <p:cNvSpPr/>
          <p:nvPr/>
        </p:nvSpPr>
        <p:spPr>
          <a:xfrm>
            <a:off x="227348" y="191995"/>
            <a:ext cx="11737200" cy="6408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2" name="Google Shape;392;g1566830709b_0_302"/>
          <p:cNvSpPr txBox="1"/>
          <p:nvPr/>
        </p:nvSpPr>
        <p:spPr>
          <a:xfrm>
            <a:off x="1187979" y="1348636"/>
            <a:ext cx="8256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ko-KR" sz="180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b="1" i="0" lang="ko-KR" sz="1800" u="none" cap="none" strike="noStrike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mage </a:t>
            </a:r>
            <a:r>
              <a:rPr b="1" lang="ko-KR" sz="180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r>
              <a:rPr b="1" i="0" lang="ko-KR" sz="1800" u="none" cap="none" strike="noStrike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est</a:t>
            </a:r>
            <a:endParaRPr b="1" i="0" sz="1800" u="none" cap="none" strike="noStrike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3" name="Google Shape;393;g1566830709b_0_302"/>
          <p:cNvSpPr txBox="1"/>
          <p:nvPr/>
        </p:nvSpPr>
        <p:spPr>
          <a:xfrm>
            <a:off x="659339" y="1249596"/>
            <a:ext cx="504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rgbClr val="D0CECE"/>
                </a:solidFill>
                <a:latin typeface="Arial"/>
                <a:ea typeface="Arial"/>
                <a:cs typeface="Arial"/>
                <a:sym typeface="Arial"/>
              </a:rPr>
              <a:t>▶</a:t>
            </a:r>
            <a:endParaRPr b="1" i="0" sz="2800" u="none" cap="none" strike="noStrike">
              <a:solidFill>
                <a:srgbClr val="D0CEC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4" name="Google Shape;394;g1566830709b_0_302"/>
          <p:cNvCxnSpPr/>
          <p:nvPr/>
        </p:nvCxnSpPr>
        <p:spPr>
          <a:xfrm flipH="1" rot="10800000">
            <a:off x="3719736" y="980677"/>
            <a:ext cx="8168400" cy="21300"/>
          </a:xfrm>
          <a:prstGeom prst="straightConnector1">
            <a:avLst/>
          </a:prstGeom>
          <a:noFill/>
          <a:ln cap="flat" cmpd="sng" w="127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95" name="Google Shape;395;g1566830709b_0_302"/>
          <p:cNvSpPr txBox="1"/>
          <p:nvPr/>
        </p:nvSpPr>
        <p:spPr>
          <a:xfrm>
            <a:off x="1177325" y="821622"/>
            <a:ext cx="2793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-KR" sz="1400" u="none" cap="none" strike="noStrike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결과 제시 ③모델 평가 및 개선</a:t>
            </a:r>
            <a:endParaRPr b="1" i="0" sz="1400" u="none" cap="none" strike="noStrike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6" name="Google Shape;396;g1566830709b_0_302"/>
          <p:cNvSpPr txBox="1"/>
          <p:nvPr/>
        </p:nvSpPr>
        <p:spPr>
          <a:xfrm>
            <a:off x="255958" y="197876"/>
            <a:ext cx="11604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ko-KR" sz="4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r>
              <a:rPr b="1" i="0" lang="ko-KR" sz="4000" u="none" cap="none" strike="noStrike">
                <a:solidFill>
                  <a:srgbClr val="44556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1" i="0" sz="4000" u="none" cap="none" strike="noStrike">
              <a:solidFill>
                <a:srgbClr val="4455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" name="Google Shape;397;g1566830709b_0_302"/>
          <p:cNvSpPr txBox="1"/>
          <p:nvPr/>
        </p:nvSpPr>
        <p:spPr>
          <a:xfrm>
            <a:off x="1164401" y="313350"/>
            <a:ext cx="3414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ko-KR" sz="2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04. 프로젝트 수행 결과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8" name="Google Shape;398;g1566830709b_0_302"/>
          <p:cNvSpPr txBox="1"/>
          <p:nvPr/>
        </p:nvSpPr>
        <p:spPr>
          <a:xfrm>
            <a:off x="1177325" y="5792875"/>
            <a:ext cx="9931800" cy="4002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디자인, 포즈 등 여러 요인들로 잘 인식 못하던 객체들은 다양한 데이터가 추가 될 수록 성능이 향상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9" name="Google Shape;399;g1566830709b_0_302"/>
          <p:cNvPicPr preferRelativeResize="0"/>
          <p:nvPr/>
        </p:nvPicPr>
        <p:blipFill rotWithShape="1">
          <a:blip r:embed="rId3">
            <a:alphaModFix/>
          </a:blip>
          <a:srcRect b="23405" l="13174" r="21082" t="0"/>
          <a:stretch/>
        </p:blipFill>
        <p:spPr>
          <a:xfrm>
            <a:off x="1195950" y="1979675"/>
            <a:ext cx="2169026" cy="3253523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g1566830709b_0_302"/>
          <p:cNvPicPr preferRelativeResize="0"/>
          <p:nvPr/>
        </p:nvPicPr>
        <p:blipFill rotWithShape="1">
          <a:blip r:embed="rId4">
            <a:alphaModFix/>
          </a:blip>
          <a:srcRect b="22100" l="12502" r="20171" t="0"/>
          <a:stretch/>
        </p:blipFill>
        <p:spPr>
          <a:xfrm>
            <a:off x="3970313" y="1979675"/>
            <a:ext cx="2169026" cy="3230887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g1566830709b_0_302"/>
          <p:cNvPicPr preferRelativeResize="0"/>
          <p:nvPr/>
        </p:nvPicPr>
        <p:blipFill rotWithShape="1">
          <a:blip r:embed="rId5">
            <a:alphaModFix/>
          </a:blip>
          <a:srcRect b="0" l="49712" r="0" t="0"/>
          <a:stretch/>
        </p:blipFill>
        <p:spPr>
          <a:xfrm>
            <a:off x="9251000" y="1979675"/>
            <a:ext cx="1624675" cy="323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g1566830709b_0_302"/>
          <p:cNvPicPr preferRelativeResize="0"/>
          <p:nvPr/>
        </p:nvPicPr>
        <p:blipFill rotWithShape="1">
          <a:blip r:embed="rId6">
            <a:alphaModFix/>
          </a:blip>
          <a:srcRect b="0" l="49712" r="0" t="0"/>
          <a:stretch/>
        </p:blipFill>
        <p:spPr>
          <a:xfrm>
            <a:off x="6828775" y="1979675"/>
            <a:ext cx="1624675" cy="3230900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g1566830709b_0_302"/>
          <p:cNvSpPr txBox="1"/>
          <p:nvPr/>
        </p:nvSpPr>
        <p:spPr>
          <a:xfrm>
            <a:off x="1654500" y="5266725"/>
            <a:ext cx="1251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00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비슷한 디자인이 훈련 안된 경우</a:t>
            </a:r>
            <a:endParaRPr b="0" i="0" sz="1000" u="none" cap="none" strike="noStrike">
              <a:solidFill>
                <a:srgbClr val="00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404" name="Google Shape;404;g1566830709b_0_302"/>
          <p:cNvSpPr txBox="1"/>
          <p:nvPr/>
        </p:nvSpPr>
        <p:spPr>
          <a:xfrm>
            <a:off x="4428888" y="5266725"/>
            <a:ext cx="1251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00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비슷한 디자인을 훈련 시킨 경우</a:t>
            </a:r>
            <a:endParaRPr b="0" i="0" sz="1000" u="none" cap="none" strike="noStrike">
              <a:solidFill>
                <a:srgbClr val="00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405" name="Google Shape;405;g1566830709b_0_302"/>
          <p:cNvSpPr txBox="1"/>
          <p:nvPr/>
        </p:nvSpPr>
        <p:spPr>
          <a:xfrm>
            <a:off x="9251000" y="5266725"/>
            <a:ext cx="1624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00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유사한 포즈의 데이터를 훈련 시킴</a:t>
            </a:r>
            <a:endParaRPr b="0" i="0" sz="1000" u="none" cap="none" strike="noStrike">
              <a:solidFill>
                <a:srgbClr val="00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406" name="Google Shape;406;g1566830709b_0_302"/>
          <p:cNvSpPr txBox="1"/>
          <p:nvPr/>
        </p:nvSpPr>
        <p:spPr>
          <a:xfrm>
            <a:off x="6828775" y="5266725"/>
            <a:ext cx="1624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00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포즈로 인해 원피스를 상,하의로 구분</a:t>
            </a:r>
            <a:endParaRPr b="0" i="0" sz="1000" u="none" cap="none" strike="noStrike">
              <a:solidFill>
                <a:srgbClr val="00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gradFill>
          <a:gsLst>
            <a:gs pos="0">
              <a:srgbClr val="7E3DC8"/>
            </a:gs>
            <a:gs pos="100000">
              <a:srgbClr val="3F2160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1566830709b_0_406"/>
          <p:cNvSpPr/>
          <p:nvPr/>
        </p:nvSpPr>
        <p:spPr>
          <a:xfrm>
            <a:off x="227348" y="191995"/>
            <a:ext cx="11737200" cy="6408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2" name="Google Shape;412;g1566830709b_0_406"/>
          <p:cNvSpPr txBox="1"/>
          <p:nvPr/>
        </p:nvSpPr>
        <p:spPr>
          <a:xfrm>
            <a:off x="1127472" y="1294309"/>
            <a:ext cx="74169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ko-KR" sz="1800" u="none" cap="none" strike="noStrike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Docker 소개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3" name="Google Shape;413;g1566830709b_0_406"/>
          <p:cNvSpPr txBox="1"/>
          <p:nvPr/>
        </p:nvSpPr>
        <p:spPr>
          <a:xfrm>
            <a:off x="1177325" y="821625"/>
            <a:ext cx="3082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-KR" sz="1400" u="none" cap="none" strike="noStrike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결과 제시 ① WebApplicationServer </a:t>
            </a:r>
            <a:endParaRPr b="1" i="0" sz="1400" u="none" cap="none" strike="noStrike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4" name="Google Shape;414;g1566830709b_0_406"/>
          <p:cNvSpPr txBox="1"/>
          <p:nvPr/>
        </p:nvSpPr>
        <p:spPr>
          <a:xfrm>
            <a:off x="610150" y="1163563"/>
            <a:ext cx="504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rgbClr val="D0CECE"/>
                </a:solidFill>
                <a:latin typeface="Arial"/>
                <a:ea typeface="Arial"/>
                <a:cs typeface="Arial"/>
                <a:sym typeface="Arial"/>
              </a:rPr>
              <a:t>▶</a:t>
            </a:r>
            <a:endParaRPr b="1" i="0" sz="2800" u="none" cap="none" strike="noStrike">
              <a:solidFill>
                <a:srgbClr val="D0CEC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15" name="Google Shape;415;g1566830709b_0_406"/>
          <p:cNvCxnSpPr/>
          <p:nvPr/>
        </p:nvCxnSpPr>
        <p:spPr>
          <a:xfrm flipH="1" rot="10800000">
            <a:off x="4259796" y="980772"/>
            <a:ext cx="7628100" cy="19800"/>
          </a:xfrm>
          <a:prstGeom prst="straightConnector1">
            <a:avLst/>
          </a:prstGeom>
          <a:noFill/>
          <a:ln cap="flat" cmpd="sng" w="127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16" name="Google Shape;416;g1566830709b_0_406"/>
          <p:cNvSpPr txBox="1"/>
          <p:nvPr/>
        </p:nvSpPr>
        <p:spPr>
          <a:xfrm>
            <a:off x="255958" y="197876"/>
            <a:ext cx="11604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ko-KR" sz="4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r>
              <a:rPr b="1" i="0" lang="ko-KR" sz="4000" u="none" cap="none" strike="noStrike">
                <a:solidFill>
                  <a:srgbClr val="44556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1" i="0" sz="4000" u="none" cap="none" strike="noStrike">
              <a:solidFill>
                <a:srgbClr val="4455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7" name="Google Shape;417;g1566830709b_0_406"/>
          <p:cNvSpPr txBox="1"/>
          <p:nvPr/>
        </p:nvSpPr>
        <p:spPr>
          <a:xfrm>
            <a:off x="1164401" y="313350"/>
            <a:ext cx="3394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>
                <a:solidFill>
                  <a:srgbClr val="3F3F3F"/>
                </a:solidFill>
              </a:rPr>
              <a:t>04. </a:t>
            </a:r>
            <a:r>
              <a:rPr b="0" i="0" lang="ko-KR" sz="2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프로젝트 수행 결과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8" name="Google Shape;418;g1566830709b_0_406"/>
          <p:cNvSpPr txBox="1"/>
          <p:nvPr/>
        </p:nvSpPr>
        <p:spPr>
          <a:xfrm>
            <a:off x="1222300" y="1945525"/>
            <a:ext cx="9098700" cy="38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Docker는 어플리케이션을 신속하게 구축, 테스트 및 배포하기 위해 사용하는 소프트웨어 플랫폼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Docker는 Container라는 표준화된 유닛으로 패키징하는데 여기에 라이브러리, 시스템 도구, 코드, 런타임 등 소프트웨어 실행에 필요한 모든 것이 포함</a:t>
            </a:r>
            <a:endParaRPr b="0" i="0" sz="1400" u="none" cap="none" strike="noStrike">
              <a:solidFill>
                <a:srgbClr val="00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Docker를 사용하면 환경에 구애받지 않고 애플리케이션을 신속하게 배포 및 확장할 수 있고 코드가 문제없이 실행될 것이라고 확신</a:t>
            </a:r>
            <a:endParaRPr b="0" i="0" sz="1400" u="none" cap="none" strike="noStrike">
              <a:solidFill>
                <a:srgbClr val="00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419" name="Google Shape;419;g1566830709b_0_40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11599" y="5392312"/>
            <a:ext cx="897556" cy="800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gradFill>
          <a:gsLst>
            <a:gs pos="0">
              <a:srgbClr val="7E3DC8"/>
            </a:gs>
            <a:gs pos="100000">
              <a:srgbClr val="3F2160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1566830709b_0_418"/>
          <p:cNvSpPr/>
          <p:nvPr/>
        </p:nvSpPr>
        <p:spPr>
          <a:xfrm>
            <a:off x="227348" y="191995"/>
            <a:ext cx="11737200" cy="6408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5" name="Google Shape;425;g1566830709b_0_418"/>
          <p:cNvSpPr txBox="1"/>
          <p:nvPr/>
        </p:nvSpPr>
        <p:spPr>
          <a:xfrm>
            <a:off x="1127472" y="1294309"/>
            <a:ext cx="74169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ko-KR" sz="1800" u="none" cap="none" strike="noStrike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Docker를 사용하는 이유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6" name="Google Shape;426;g1566830709b_0_418"/>
          <p:cNvSpPr txBox="1"/>
          <p:nvPr/>
        </p:nvSpPr>
        <p:spPr>
          <a:xfrm>
            <a:off x="1177325" y="821625"/>
            <a:ext cx="3082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-KR" sz="1400" u="none" cap="none" strike="noStrike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결과 제시 ① WebApplicationServer </a:t>
            </a:r>
            <a:endParaRPr b="1" i="0" sz="1400" u="none" cap="none" strike="noStrike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7" name="Google Shape;427;g1566830709b_0_418"/>
          <p:cNvSpPr txBox="1"/>
          <p:nvPr/>
        </p:nvSpPr>
        <p:spPr>
          <a:xfrm>
            <a:off x="610150" y="1163563"/>
            <a:ext cx="504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rgbClr val="D0CECE"/>
                </a:solidFill>
                <a:latin typeface="Arial"/>
                <a:ea typeface="Arial"/>
                <a:cs typeface="Arial"/>
                <a:sym typeface="Arial"/>
              </a:rPr>
              <a:t>▶</a:t>
            </a:r>
            <a:endParaRPr b="1" i="0" sz="2800" u="none" cap="none" strike="noStrike">
              <a:solidFill>
                <a:srgbClr val="D0CEC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28" name="Google Shape;428;g1566830709b_0_418"/>
          <p:cNvCxnSpPr/>
          <p:nvPr/>
        </p:nvCxnSpPr>
        <p:spPr>
          <a:xfrm flipH="1" rot="10800000">
            <a:off x="4259796" y="980772"/>
            <a:ext cx="7628100" cy="19800"/>
          </a:xfrm>
          <a:prstGeom prst="straightConnector1">
            <a:avLst/>
          </a:prstGeom>
          <a:noFill/>
          <a:ln cap="flat" cmpd="sng" w="127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29" name="Google Shape;429;g1566830709b_0_418"/>
          <p:cNvSpPr txBox="1"/>
          <p:nvPr/>
        </p:nvSpPr>
        <p:spPr>
          <a:xfrm>
            <a:off x="255958" y="197876"/>
            <a:ext cx="11604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ko-KR" sz="4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r>
              <a:rPr b="1" i="0" lang="ko-KR" sz="4000" u="none" cap="none" strike="noStrike">
                <a:solidFill>
                  <a:srgbClr val="44556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1" i="0" sz="4000" u="none" cap="none" strike="noStrike">
              <a:solidFill>
                <a:srgbClr val="4455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0" name="Google Shape;430;g1566830709b_0_418"/>
          <p:cNvSpPr txBox="1"/>
          <p:nvPr/>
        </p:nvSpPr>
        <p:spPr>
          <a:xfrm>
            <a:off x="1164401" y="313350"/>
            <a:ext cx="3394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>
                <a:solidFill>
                  <a:srgbClr val="3F3F3F"/>
                </a:solidFill>
              </a:rPr>
              <a:t>04. </a:t>
            </a:r>
            <a:r>
              <a:rPr b="0" i="0" lang="ko-KR" sz="2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프로젝트 수행 결과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" name="Google Shape;431;g1566830709b_0_418"/>
          <p:cNvSpPr txBox="1"/>
          <p:nvPr/>
        </p:nvSpPr>
        <p:spPr>
          <a:xfrm>
            <a:off x="1173650" y="1996975"/>
            <a:ext cx="9389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432" name="Google Shape;432;g1566830709b_0_4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77325" y="2083475"/>
            <a:ext cx="9931824" cy="262650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Google Shape;433;g1566830709b_0_4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211599" y="5392312"/>
            <a:ext cx="897556" cy="800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gradFill>
          <a:gsLst>
            <a:gs pos="0">
              <a:srgbClr val="7E3DC8"/>
            </a:gs>
            <a:gs pos="100000">
              <a:srgbClr val="3F2160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1566830709b_0_431"/>
          <p:cNvSpPr/>
          <p:nvPr/>
        </p:nvSpPr>
        <p:spPr>
          <a:xfrm>
            <a:off x="227348" y="191995"/>
            <a:ext cx="11737200" cy="6408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9" name="Google Shape;439;g1566830709b_0_431"/>
          <p:cNvSpPr txBox="1"/>
          <p:nvPr/>
        </p:nvSpPr>
        <p:spPr>
          <a:xfrm>
            <a:off x="1127475" y="1294306"/>
            <a:ext cx="7416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ko-KR" sz="1800" u="none" cap="none" strike="noStrike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AWS EC2 소개 및 장점</a:t>
            </a:r>
            <a:endParaRPr b="1" i="0" sz="1600" u="none" cap="none" strike="noStrike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0" name="Google Shape;440;g1566830709b_0_431"/>
          <p:cNvSpPr txBox="1"/>
          <p:nvPr/>
        </p:nvSpPr>
        <p:spPr>
          <a:xfrm>
            <a:off x="1177325" y="821625"/>
            <a:ext cx="3132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-KR" sz="1400" u="none" cap="none" strike="noStrike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결과 제시 ① WebApplicationServer </a:t>
            </a:r>
            <a:endParaRPr b="1" i="0" sz="1400" u="none" cap="none" strike="noStrike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1" name="Google Shape;441;g1566830709b_0_431"/>
          <p:cNvSpPr txBox="1"/>
          <p:nvPr/>
        </p:nvSpPr>
        <p:spPr>
          <a:xfrm>
            <a:off x="610150" y="1163563"/>
            <a:ext cx="504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rgbClr val="D0CECE"/>
                </a:solidFill>
                <a:latin typeface="Arial"/>
                <a:ea typeface="Arial"/>
                <a:cs typeface="Arial"/>
                <a:sym typeface="Arial"/>
              </a:rPr>
              <a:t>▶</a:t>
            </a:r>
            <a:endParaRPr b="1" i="0" sz="2800" u="none" cap="none" strike="noStrike">
              <a:solidFill>
                <a:srgbClr val="D0CEC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42" name="Google Shape;442;g1566830709b_0_431"/>
          <p:cNvCxnSpPr/>
          <p:nvPr/>
        </p:nvCxnSpPr>
        <p:spPr>
          <a:xfrm flipH="1" rot="10800000">
            <a:off x="4259796" y="980772"/>
            <a:ext cx="7628100" cy="19800"/>
          </a:xfrm>
          <a:prstGeom prst="straightConnector1">
            <a:avLst/>
          </a:prstGeom>
          <a:noFill/>
          <a:ln cap="flat" cmpd="sng" w="127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43" name="Google Shape;443;g1566830709b_0_431"/>
          <p:cNvSpPr txBox="1"/>
          <p:nvPr/>
        </p:nvSpPr>
        <p:spPr>
          <a:xfrm>
            <a:off x="255958" y="197876"/>
            <a:ext cx="11604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ko-KR" sz="4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r>
              <a:rPr b="1" i="0" lang="ko-KR" sz="4000" u="none" cap="none" strike="noStrike">
                <a:solidFill>
                  <a:srgbClr val="44556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1" i="0" sz="4000" u="none" cap="none" strike="noStrike">
              <a:solidFill>
                <a:srgbClr val="4455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4" name="Google Shape;444;g1566830709b_0_431"/>
          <p:cNvSpPr txBox="1"/>
          <p:nvPr/>
        </p:nvSpPr>
        <p:spPr>
          <a:xfrm>
            <a:off x="1164401" y="313350"/>
            <a:ext cx="3394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>
                <a:solidFill>
                  <a:srgbClr val="3F3F3F"/>
                </a:solidFill>
              </a:rPr>
              <a:t>04. </a:t>
            </a:r>
            <a:r>
              <a:rPr b="0" i="0" lang="ko-KR" sz="2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프로젝트 수행 결과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5" name="Google Shape;445;g1566830709b_0_431"/>
          <p:cNvSpPr txBox="1"/>
          <p:nvPr/>
        </p:nvSpPr>
        <p:spPr>
          <a:xfrm>
            <a:off x="1164400" y="1856950"/>
            <a:ext cx="9944700" cy="34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u="none" cap="none" strike="noStrike">
                <a:solidFill>
                  <a:srgbClr val="00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AWS 클라우드에서 확장 가능한 컴퓨팅 용량을 제공하는 서비스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u="none" cap="none" strike="noStrike">
                <a:solidFill>
                  <a:srgbClr val="00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AWS EC2를 사용하면 하드웨어에 선투자할 필요가 없어지므로 더 빠르게 애플리케이션을 개발하고 배포할 수 있</a:t>
            </a:r>
            <a:r>
              <a:rPr lang="ko-KR">
                <a:latin typeface="Source Code Pro"/>
                <a:ea typeface="Source Code Pro"/>
                <a:cs typeface="Source Code Pro"/>
                <a:sym typeface="Source Code Pro"/>
              </a:rPr>
              <a:t>음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u="none" cap="none" strike="noStrike">
                <a:solidFill>
                  <a:srgbClr val="00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원하는 수의 가상 서버를 구축하고 보안 및 네트워킹을 구성하며 스토리지를 관리</a:t>
            </a:r>
            <a:r>
              <a:rPr lang="ko-KR">
                <a:latin typeface="Source Code Pro"/>
                <a:ea typeface="Source Code Pro"/>
                <a:cs typeface="Source Code Pro"/>
                <a:sym typeface="Source Code Pro"/>
              </a:rPr>
              <a:t>가능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u="none" cap="none" strike="noStrike">
                <a:solidFill>
                  <a:srgbClr val="00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확장 또는 축소를 통해 요구사항을 변경하거나 사용량 스파이크 처리가 가능해 트래픽을 예측해야할 필요성이 줄어</a:t>
            </a:r>
            <a:r>
              <a:rPr lang="ko-KR">
                <a:latin typeface="Source Code Pro"/>
                <a:ea typeface="Source Code Pro"/>
                <a:cs typeface="Source Code Pro"/>
                <a:sym typeface="Source Code Pro"/>
              </a:rPr>
              <a:t>듬</a:t>
            </a:r>
            <a:endParaRPr b="0" i="0" u="none" cap="none" strike="noStrike">
              <a:solidFill>
                <a:srgbClr val="00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446" name="Google Shape;446;g1566830709b_0_431"/>
          <p:cNvPicPr preferRelativeResize="0"/>
          <p:nvPr/>
        </p:nvPicPr>
        <p:blipFill rotWithShape="1">
          <a:blip r:embed="rId3">
            <a:alphaModFix/>
          </a:blip>
          <a:srcRect b="0" l="23429" r="25042" t="0"/>
          <a:stretch/>
        </p:blipFill>
        <p:spPr>
          <a:xfrm>
            <a:off x="10418474" y="5336700"/>
            <a:ext cx="690675" cy="856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gradFill>
          <a:gsLst>
            <a:gs pos="0">
              <a:srgbClr val="7E3DC8"/>
            </a:gs>
            <a:gs pos="100000">
              <a:srgbClr val="3F2160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1566830709b_0_443"/>
          <p:cNvSpPr/>
          <p:nvPr/>
        </p:nvSpPr>
        <p:spPr>
          <a:xfrm>
            <a:off x="227348" y="191995"/>
            <a:ext cx="11737200" cy="6408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2" name="Google Shape;452;g1566830709b_0_443"/>
          <p:cNvSpPr txBox="1"/>
          <p:nvPr/>
        </p:nvSpPr>
        <p:spPr>
          <a:xfrm>
            <a:off x="1127472" y="1294309"/>
            <a:ext cx="74169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ko-KR" sz="1800" u="none" cap="none" strike="noStrike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Docker와 AWS EC2를 통한 배포 과정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3" name="Google Shape;453;g1566830709b_0_443"/>
          <p:cNvSpPr txBox="1"/>
          <p:nvPr/>
        </p:nvSpPr>
        <p:spPr>
          <a:xfrm>
            <a:off x="1177325" y="821625"/>
            <a:ext cx="3082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-KR" sz="1400" u="none" cap="none" strike="noStrike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결과 제시 ① WebApplicationServer </a:t>
            </a:r>
            <a:endParaRPr b="1" i="0" sz="1400" u="none" cap="none" strike="noStrike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4" name="Google Shape;454;g1566830709b_0_443"/>
          <p:cNvSpPr txBox="1"/>
          <p:nvPr/>
        </p:nvSpPr>
        <p:spPr>
          <a:xfrm>
            <a:off x="610150" y="1163563"/>
            <a:ext cx="504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rgbClr val="D0CECE"/>
                </a:solidFill>
                <a:latin typeface="Arial"/>
                <a:ea typeface="Arial"/>
                <a:cs typeface="Arial"/>
                <a:sym typeface="Arial"/>
              </a:rPr>
              <a:t>▶</a:t>
            </a:r>
            <a:endParaRPr b="1" i="0" sz="2800" u="none" cap="none" strike="noStrike">
              <a:solidFill>
                <a:srgbClr val="D0CEC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55" name="Google Shape;455;g1566830709b_0_443"/>
          <p:cNvCxnSpPr/>
          <p:nvPr/>
        </p:nvCxnSpPr>
        <p:spPr>
          <a:xfrm flipH="1" rot="10800000">
            <a:off x="4259796" y="980772"/>
            <a:ext cx="7628100" cy="19800"/>
          </a:xfrm>
          <a:prstGeom prst="straightConnector1">
            <a:avLst/>
          </a:prstGeom>
          <a:noFill/>
          <a:ln cap="flat" cmpd="sng" w="127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56" name="Google Shape;456;g1566830709b_0_443"/>
          <p:cNvSpPr txBox="1"/>
          <p:nvPr/>
        </p:nvSpPr>
        <p:spPr>
          <a:xfrm>
            <a:off x="255958" y="197876"/>
            <a:ext cx="11604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ko-KR" sz="4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r>
              <a:rPr b="1" i="0" lang="ko-KR" sz="4000" u="none" cap="none" strike="noStrike">
                <a:solidFill>
                  <a:srgbClr val="44556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1" i="0" sz="4000" u="none" cap="none" strike="noStrike">
              <a:solidFill>
                <a:srgbClr val="4455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7" name="Google Shape;457;g1566830709b_0_443"/>
          <p:cNvSpPr txBox="1"/>
          <p:nvPr/>
        </p:nvSpPr>
        <p:spPr>
          <a:xfrm>
            <a:off x="1164401" y="313350"/>
            <a:ext cx="3394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ko-KR" sz="2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04. 프로젝트 수행 결과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8" name="Google Shape;458;g1566830709b_0_443"/>
          <p:cNvSpPr txBox="1"/>
          <p:nvPr/>
        </p:nvSpPr>
        <p:spPr>
          <a:xfrm>
            <a:off x="1173650" y="1860450"/>
            <a:ext cx="9389400" cy="42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Source Code Pro"/>
              <a:buAutoNum type="arabicPeriod"/>
            </a:pPr>
            <a:r>
              <a:rPr b="0" i="0" lang="ko-KR" sz="1400" u="none" cap="none" strike="noStrike">
                <a:solidFill>
                  <a:srgbClr val="00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프로젝트 Github에 업로드</a:t>
            </a:r>
            <a:endParaRPr b="0" i="0" sz="1400" u="none" cap="none" strike="noStrike">
              <a:solidFill>
                <a:srgbClr val="00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Source Code Pro"/>
              <a:buAutoNum type="arabicPeriod"/>
            </a:pPr>
            <a:r>
              <a:rPr b="0" i="0" lang="ko-KR" sz="1400" u="none" cap="none" strike="noStrike">
                <a:solidFill>
                  <a:srgbClr val="00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Dockerfile 작성</a:t>
            </a:r>
            <a:endParaRPr b="0" i="0" sz="1400" u="none" cap="none" strike="noStrike">
              <a:solidFill>
                <a:srgbClr val="00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Source Code Pro"/>
              <a:buAutoNum type="arabicPeriod"/>
            </a:pPr>
            <a:r>
              <a:rPr b="0" i="0" lang="ko-KR" sz="1400" u="none" cap="none" strike="noStrike">
                <a:solidFill>
                  <a:srgbClr val="00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AWS EC2 로그인 후 키페어 생성</a:t>
            </a:r>
            <a:endParaRPr b="0" i="0" sz="1400" u="none" cap="none" strike="noStrike">
              <a:solidFill>
                <a:srgbClr val="00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Source Code Pro"/>
              <a:buAutoNum type="arabicPeriod"/>
            </a:pPr>
            <a:r>
              <a:rPr b="0" i="0" lang="ko-KR" sz="1400" u="none" cap="none" strike="noStrike">
                <a:solidFill>
                  <a:srgbClr val="00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AWS EC2 인스턴스 생성 (Ubuntu)</a:t>
            </a:r>
            <a:endParaRPr b="0" i="0" sz="1400" u="none" cap="none" strike="noStrike">
              <a:solidFill>
                <a:srgbClr val="00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Source Code Pro"/>
              <a:buAutoNum type="arabicPeriod"/>
            </a:pPr>
            <a:r>
              <a:rPr b="0" i="0" lang="ko-KR" sz="1400" u="none" cap="none" strike="noStrike">
                <a:solidFill>
                  <a:srgbClr val="00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터미널에서 ssh와 키페어를 이용해 EC2 인스턴스 접속 후 Docker 설치</a:t>
            </a:r>
            <a:endParaRPr b="0" i="0" sz="1400" u="none" cap="none" strike="noStrike">
              <a:solidFill>
                <a:srgbClr val="00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Source Code Pro"/>
              <a:buAutoNum type="arabicPeriod"/>
            </a:pPr>
            <a:r>
              <a:rPr b="0" i="0" lang="ko-KR" sz="1400" u="none" cap="none" strike="noStrike">
                <a:solidFill>
                  <a:srgbClr val="00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인스턴스 내부로 Dockerfile 이동 후 Docker image 빌드</a:t>
            </a:r>
            <a:endParaRPr b="0" i="0" sz="1400" u="none" cap="none" strike="noStrike">
              <a:solidFill>
                <a:srgbClr val="00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Source Code Pro"/>
              <a:buAutoNum type="arabicPeriod"/>
            </a:pPr>
            <a:r>
              <a:rPr b="0" i="0" lang="ko-KR" sz="1400" u="none" cap="none" strike="noStrike">
                <a:solidFill>
                  <a:srgbClr val="00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빌드된 image로 Docker Container 생성 및 Run (8000번 port로 진행했으나 변경 가능)</a:t>
            </a:r>
            <a:endParaRPr b="0" i="0" sz="1400" u="none" cap="none" strike="noStrike">
              <a:solidFill>
                <a:srgbClr val="00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Source Code Pro"/>
              <a:buAutoNum type="arabicPeriod"/>
            </a:pPr>
            <a:r>
              <a:rPr b="0" i="0" lang="ko-KR" sz="1400" u="none" cap="none" strike="noStrike">
                <a:solidFill>
                  <a:srgbClr val="00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연결할 도메인 구매</a:t>
            </a:r>
            <a:endParaRPr b="0" i="0" sz="1400" u="none" cap="none" strike="noStrike">
              <a:solidFill>
                <a:srgbClr val="00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Source Code Pro"/>
              <a:buAutoNum type="arabicPeriod"/>
            </a:pPr>
            <a:r>
              <a:rPr b="0" i="0" lang="ko-KR" sz="1400" u="none" cap="none" strike="noStrike">
                <a:solidFill>
                  <a:srgbClr val="00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AWS Route 53 호스팅 영역 생성 (구매한 도메인 등록)</a:t>
            </a:r>
            <a:endParaRPr b="0" i="0" sz="1400" u="none" cap="none" strike="noStrike">
              <a:solidFill>
                <a:srgbClr val="00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Source Code Pro"/>
              <a:buAutoNum type="arabicPeriod"/>
            </a:pPr>
            <a:r>
              <a:rPr b="0" i="0" lang="ko-KR" sz="1400" u="none" cap="none" strike="noStrike">
                <a:solidFill>
                  <a:srgbClr val="00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생성된 호스트 영역에서 레코드 생성</a:t>
            </a:r>
            <a:endParaRPr b="0" i="0" sz="1400" u="none" cap="none" strike="noStrike">
              <a:solidFill>
                <a:srgbClr val="00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Source Code Pro"/>
              <a:buAutoNum type="arabicPeriod"/>
            </a:pPr>
            <a:r>
              <a:rPr b="0" i="0" lang="ko-KR" sz="1400" u="none" cap="none" strike="noStrike">
                <a:solidFill>
                  <a:srgbClr val="00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생성된 레코드에서 확인 가능한 도메인 네임서버 도메인 구매한 서비스에서 연결</a:t>
            </a:r>
            <a:endParaRPr b="0" i="0" sz="1400" u="none" cap="none" strike="noStrike">
              <a:solidFill>
                <a:srgbClr val="00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Source Code Pro"/>
              <a:buAutoNum type="arabicPeriod"/>
            </a:pPr>
            <a:r>
              <a:rPr b="0" i="0" lang="ko-KR" sz="1400" u="none" cap="none" strike="noStrike">
                <a:solidFill>
                  <a:srgbClr val="00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포트포워딩 (80 -&gt; docker container port)</a:t>
            </a:r>
            <a:endParaRPr b="0" i="0" sz="1400" u="none" cap="none" strike="noStrike">
              <a:solidFill>
                <a:srgbClr val="00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Source Code Pro"/>
              <a:buAutoNum type="arabicPeriod"/>
            </a:pPr>
            <a:r>
              <a:rPr b="0" i="0" lang="ko-KR" sz="1400" u="none" cap="none" strike="noStrike">
                <a:solidFill>
                  <a:srgbClr val="00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AWS EC2 인스턴스 보안 -&gt; 인바운드 규칙에서 80번 포트 설정</a:t>
            </a:r>
            <a:endParaRPr b="0" i="0" sz="1400" u="none" cap="none" strike="noStrike">
              <a:solidFill>
                <a:srgbClr val="00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459" name="Google Shape;459;g1566830709b_0_443"/>
          <p:cNvPicPr preferRelativeResize="0"/>
          <p:nvPr/>
        </p:nvPicPr>
        <p:blipFill rotWithShape="1">
          <a:blip r:embed="rId3">
            <a:alphaModFix/>
          </a:blip>
          <a:srcRect b="0" l="19976" r="27048" t="0"/>
          <a:stretch/>
        </p:blipFill>
        <p:spPr>
          <a:xfrm>
            <a:off x="10399049" y="5336700"/>
            <a:ext cx="710100" cy="856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" name="Google Shape;460;g1566830709b_0_4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439175" y="5334950"/>
            <a:ext cx="959871" cy="856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gradFill>
          <a:gsLst>
            <a:gs pos="0">
              <a:srgbClr val="7E3DC8"/>
            </a:gs>
            <a:gs pos="100000">
              <a:srgbClr val="3F2160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12"/>
          <p:cNvSpPr/>
          <p:nvPr/>
        </p:nvSpPr>
        <p:spPr>
          <a:xfrm>
            <a:off x="227348" y="191995"/>
            <a:ext cx="11737304" cy="64087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6" name="Google Shape;466;p12"/>
          <p:cNvSpPr txBox="1"/>
          <p:nvPr/>
        </p:nvSpPr>
        <p:spPr>
          <a:xfrm>
            <a:off x="4577500" y="1161075"/>
            <a:ext cx="6009300" cy="3387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ko-KR" sz="1600" u="none" cap="none" strike="noStrike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※시연 동영상을 넣을 경우의 화면 구성 예시, 동영상은 별도 제출 가능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67" name="Google Shape;467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59496" y="1695713"/>
            <a:ext cx="8861933" cy="443358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68" name="Google Shape;468;p12"/>
          <p:cNvCxnSpPr/>
          <p:nvPr/>
        </p:nvCxnSpPr>
        <p:spPr>
          <a:xfrm flipH="1" rot="10800000">
            <a:off x="3719736" y="980728"/>
            <a:ext cx="8168256" cy="21249"/>
          </a:xfrm>
          <a:prstGeom prst="straightConnector1">
            <a:avLst/>
          </a:prstGeom>
          <a:noFill/>
          <a:ln cap="flat" cmpd="sng" w="127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69" name="Google Shape;469;p12"/>
          <p:cNvSpPr txBox="1"/>
          <p:nvPr/>
        </p:nvSpPr>
        <p:spPr>
          <a:xfrm>
            <a:off x="1177325" y="821622"/>
            <a:ext cx="279298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-KR" sz="1400" u="none" cap="none" strike="noStrike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결과 제시 ⑤ 시연 동영상</a:t>
            </a:r>
            <a:endParaRPr b="1" i="0" sz="1400" u="none" cap="none" strike="noStrike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0" name="Google Shape;470;p12"/>
          <p:cNvSpPr txBox="1"/>
          <p:nvPr/>
        </p:nvSpPr>
        <p:spPr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ko-KR" sz="4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r>
              <a:rPr b="1" i="0" lang="ko-KR" sz="4000" u="none" cap="none" strike="noStrike">
                <a:solidFill>
                  <a:srgbClr val="44556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1" i="0" sz="4000" u="none" cap="none" strike="noStrike">
              <a:solidFill>
                <a:srgbClr val="4455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1" name="Google Shape;471;p12"/>
          <p:cNvSpPr txBox="1"/>
          <p:nvPr/>
        </p:nvSpPr>
        <p:spPr>
          <a:xfrm>
            <a:off x="1164402" y="313350"/>
            <a:ext cx="3777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ko-KR" sz="2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04. 프로젝트 수행 결과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gradFill>
          <a:gsLst>
            <a:gs pos="0">
              <a:srgbClr val="7E3DC8"/>
            </a:gs>
            <a:gs pos="100000">
              <a:srgbClr val="3F2160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4"/>
          <p:cNvSpPr/>
          <p:nvPr/>
        </p:nvSpPr>
        <p:spPr>
          <a:xfrm>
            <a:off x="219014" y="200058"/>
            <a:ext cx="11737200" cy="6408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4"/>
          <p:cNvSpPr txBox="1"/>
          <p:nvPr/>
        </p:nvSpPr>
        <p:spPr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ko-KR" sz="4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r>
              <a:rPr b="1" i="0" lang="ko-KR" sz="4000" u="none" cap="none" strike="noStrike">
                <a:solidFill>
                  <a:srgbClr val="44556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1" i="0" sz="4000" u="none" cap="none" strike="noStrike">
              <a:solidFill>
                <a:srgbClr val="4455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4"/>
          <p:cNvSpPr txBox="1"/>
          <p:nvPr/>
        </p:nvSpPr>
        <p:spPr>
          <a:xfrm>
            <a:off x="1164400" y="313350"/>
            <a:ext cx="3028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rgbClr val="3F3F3F"/>
                </a:solidFill>
              </a:rPr>
              <a:t>01. </a:t>
            </a:r>
            <a:r>
              <a:rPr b="0" i="0" lang="ko-KR" sz="2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프로젝트 개요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4"/>
          <p:cNvSpPr txBox="1"/>
          <p:nvPr/>
        </p:nvSpPr>
        <p:spPr>
          <a:xfrm>
            <a:off x="1200772" y="1250152"/>
            <a:ext cx="8604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ko-KR" sz="1600" u="none" cap="none" strike="noStrike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프로젝트 주제 및 선정 배경</a:t>
            </a:r>
            <a:endParaRPr b="1" i="0" sz="1800" u="none" cap="none" strike="noStrike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4"/>
          <p:cNvSpPr txBox="1"/>
          <p:nvPr/>
        </p:nvSpPr>
        <p:spPr>
          <a:xfrm>
            <a:off x="659396" y="1160748"/>
            <a:ext cx="504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rgbClr val="D0CECE"/>
                </a:solidFill>
                <a:latin typeface="Arial"/>
                <a:ea typeface="Arial"/>
                <a:cs typeface="Arial"/>
                <a:sym typeface="Arial"/>
              </a:rPr>
              <a:t>▶</a:t>
            </a:r>
            <a:endParaRPr b="1" i="0" sz="2800" u="none" cap="none" strike="noStrike">
              <a:solidFill>
                <a:srgbClr val="D0CEC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0" name="Google Shape;100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96698" y="4075323"/>
            <a:ext cx="4998625" cy="197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39398" y="1930136"/>
            <a:ext cx="5096475" cy="201412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2" name="Google Shape;102;p4"/>
          <p:cNvCxnSpPr/>
          <p:nvPr/>
        </p:nvCxnSpPr>
        <p:spPr>
          <a:xfrm flipH="1" rot="10800000">
            <a:off x="4259796" y="980772"/>
            <a:ext cx="7628100" cy="19800"/>
          </a:xfrm>
          <a:prstGeom prst="straightConnector1">
            <a:avLst/>
          </a:prstGeom>
          <a:noFill/>
          <a:ln cap="flat" cmpd="sng" w="127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gradFill>
          <a:gsLst>
            <a:gs pos="0">
              <a:srgbClr val="7E3DC8"/>
            </a:gs>
            <a:gs pos="100000">
              <a:srgbClr val="3F2160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1566830709b_4_17"/>
          <p:cNvSpPr/>
          <p:nvPr/>
        </p:nvSpPr>
        <p:spPr>
          <a:xfrm>
            <a:off x="227348" y="191995"/>
            <a:ext cx="11737200" cy="6408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7" name="Google Shape;477;g1566830709b_4_17"/>
          <p:cNvSpPr txBox="1"/>
          <p:nvPr/>
        </p:nvSpPr>
        <p:spPr>
          <a:xfrm>
            <a:off x="1127475" y="1294306"/>
            <a:ext cx="74169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ko-KR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전체적인 프로젝트 보완점 및 아쉬운점</a:t>
            </a:r>
            <a:endParaRPr b="1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8" name="Google Shape;478;g1566830709b_4_17"/>
          <p:cNvSpPr txBox="1"/>
          <p:nvPr/>
        </p:nvSpPr>
        <p:spPr>
          <a:xfrm>
            <a:off x="610150" y="1163563"/>
            <a:ext cx="504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rgbClr val="D0CECE"/>
                </a:solidFill>
                <a:latin typeface="Arial"/>
                <a:ea typeface="Arial"/>
                <a:cs typeface="Arial"/>
                <a:sym typeface="Arial"/>
              </a:rPr>
              <a:t>▶</a:t>
            </a:r>
            <a:endParaRPr b="1" i="0" sz="2800" u="none" cap="none" strike="noStrike">
              <a:solidFill>
                <a:srgbClr val="D0CEC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79" name="Google Shape;479;g1566830709b_4_17"/>
          <p:cNvCxnSpPr/>
          <p:nvPr/>
        </p:nvCxnSpPr>
        <p:spPr>
          <a:xfrm flipH="1" rot="10800000">
            <a:off x="4259796" y="980772"/>
            <a:ext cx="7628100" cy="19800"/>
          </a:xfrm>
          <a:prstGeom prst="straightConnector1">
            <a:avLst/>
          </a:prstGeom>
          <a:noFill/>
          <a:ln cap="flat" cmpd="sng" w="127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80" name="Google Shape;480;g1566830709b_4_17"/>
          <p:cNvSpPr txBox="1"/>
          <p:nvPr/>
        </p:nvSpPr>
        <p:spPr>
          <a:xfrm>
            <a:off x="255958" y="197876"/>
            <a:ext cx="11604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ko-KR" sz="4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r>
              <a:rPr b="1" i="0" lang="ko-KR" sz="4000" u="none" cap="none" strike="noStrike">
                <a:solidFill>
                  <a:srgbClr val="44556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1" i="0" sz="4000" u="none" cap="none" strike="noStrike">
              <a:solidFill>
                <a:srgbClr val="4455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1" name="Google Shape;481;g1566830709b_4_17"/>
          <p:cNvSpPr txBox="1"/>
          <p:nvPr/>
        </p:nvSpPr>
        <p:spPr>
          <a:xfrm>
            <a:off x="1164401" y="313350"/>
            <a:ext cx="3394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ko-KR" sz="2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05. 자체 평가 의견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2" name="Google Shape;482;g1566830709b_4_17"/>
          <p:cNvSpPr txBox="1"/>
          <p:nvPr/>
        </p:nvSpPr>
        <p:spPr>
          <a:xfrm>
            <a:off x="746350" y="6940000"/>
            <a:ext cx="11360100" cy="10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ko-KR" sz="1600" u="none" cap="none" strike="noStrike">
                <a:solidFill>
                  <a:srgbClr val="00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사실 처음 프로젝트를 기획하는데 있어서, stylegan2 Model을 이용한 가상드레싱 또한 하나의 서비스로 구상하였으나, 시간적으로나 학문적으로 부족함이 많아 쉽게 접근하지 못했다.</a:t>
            </a:r>
            <a:endParaRPr b="0" i="0" sz="1600" u="none" cap="none" strike="noStrike">
              <a:solidFill>
                <a:srgbClr val="00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ko-KR" sz="1600" u="none" cap="none" strike="noStrike">
                <a:solidFill>
                  <a:srgbClr val="00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또한 현재까지도 연구가 계속되는 부분인 만큼 정보를 얻기 쉽지 않았다.</a:t>
            </a:r>
            <a:endParaRPr b="0" i="0" sz="1600" u="none" cap="none" strike="noStrike">
              <a:solidFill>
                <a:srgbClr val="00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483" name="Google Shape;483;g1566830709b_4_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26125" y="1856950"/>
            <a:ext cx="7822351" cy="3645049"/>
          </a:xfrm>
          <a:prstGeom prst="rect">
            <a:avLst/>
          </a:prstGeom>
          <a:noFill/>
          <a:ln>
            <a:noFill/>
          </a:ln>
        </p:spPr>
      </p:pic>
      <p:sp>
        <p:nvSpPr>
          <p:cNvPr id="484" name="Google Shape;484;g1566830709b_4_17"/>
          <p:cNvSpPr txBox="1"/>
          <p:nvPr/>
        </p:nvSpPr>
        <p:spPr>
          <a:xfrm>
            <a:off x="1177325" y="5792875"/>
            <a:ext cx="9931800" cy="4002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/>
              <a:t>Stylegan2 Model을 사용하여 가상핏팅을 구상. 하지만 시간적, 학문적으로 부족하여 접근하기 어려움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gradFill>
          <a:gsLst>
            <a:gs pos="0">
              <a:srgbClr val="7E3DC8"/>
            </a:gs>
            <a:gs pos="100000">
              <a:srgbClr val="3F2160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1566830709b_4_142"/>
          <p:cNvSpPr/>
          <p:nvPr/>
        </p:nvSpPr>
        <p:spPr>
          <a:xfrm>
            <a:off x="227348" y="191995"/>
            <a:ext cx="11737200" cy="6408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ㄹ</a:t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0" name="Google Shape;490;g1566830709b_4_142"/>
          <p:cNvSpPr txBox="1"/>
          <p:nvPr/>
        </p:nvSpPr>
        <p:spPr>
          <a:xfrm>
            <a:off x="1127475" y="1294306"/>
            <a:ext cx="74169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ko-KR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전체적인 프로젝트 보완점 및 아쉬운점</a:t>
            </a:r>
            <a:endParaRPr b="1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1" name="Google Shape;491;g1566830709b_4_142"/>
          <p:cNvSpPr txBox="1"/>
          <p:nvPr/>
        </p:nvSpPr>
        <p:spPr>
          <a:xfrm>
            <a:off x="610150" y="1163563"/>
            <a:ext cx="504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rgbClr val="D0CECE"/>
                </a:solidFill>
                <a:latin typeface="Arial"/>
                <a:ea typeface="Arial"/>
                <a:cs typeface="Arial"/>
                <a:sym typeface="Arial"/>
              </a:rPr>
              <a:t>▶</a:t>
            </a:r>
            <a:endParaRPr b="1" i="0" sz="2800" u="none" cap="none" strike="noStrike">
              <a:solidFill>
                <a:srgbClr val="D0CEC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92" name="Google Shape;492;g1566830709b_4_142"/>
          <p:cNvCxnSpPr/>
          <p:nvPr/>
        </p:nvCxnSpPr>
        <p:spPr>
          <a:xfrm flipH="1" rot="10800000">
            <a:off x="4259796" y="980772"/>
            <a:ext cx="7628100" cy="19800"/>
          </a:xfrm>
          <a:prstGeom prst="straightConnector1">
            <a:avLst/>
          </a:prstGeom>
          <a:noFill/>
          <a:ln cap="flat" cmpd="sng" w="127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93" name="Google Shape;493;g1566830709b_4_142"/>
          <p:cNvSpPr txBox="1"/>
          <p:nvPr/>
        </p:nvSpPr>
        <p:spPr>
          <a:xfrm>
            <a:off x="255958" y="197876"/>
            <a:ext cx="11604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ko-KR" sz="4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r>
              <a:rPr b="1" i="0" lang="ko-KR" sz="4000" u="none" cap="none" strike="noStrike">
                <a:solidFill>
                  <a:srgbClr val="44556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1" i="0" sz="4000" u="none" cap="none" strike="noStrike">
              <a:solidFill>
                <a:srgbClr val="4455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4" name="Google Shape;494;g1566830709b_4_142"/>
          <p:cNvSpPr txBox="1"/>
          <p:nvPr/>
        </p:nvSpPr>
        <p:spPr>
          <a:xfrm>
            <a:off x="1164401" y="313350"/>
            <a:ext cx="3394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ko-KR" sz="2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05. 자체 평가 의견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95" name="Google Shape;495;g1566830709b_4_1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35446" y="1856950"/>
            <a:ext cx="2789650" cy="3785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96" name="Google Shape;496;g1566830709b_4_1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19475" y="1856950"/>
            <a:ext cx="2711700" cy="3826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97" name="Google Shape;497;g1566830709b_4_14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35700" y="1856950"/>
            <a:ext cx="2635649" cy="3643300"/>
          </a:xfrm>
          <a:prstGeom prst="rect">
            <a:avLst/>
          </a:prstGeom>
          <a:noFill/>
          <a:ln>
            <a:noFill/>
          </a:ln>
        </p:spPr>
      </p:pic>
      <p:sp>
        <p:nvSpPr>
          <p:cNvPr id="498" name="Google Shape;498;g1566830709b_4_142"/>
          <p:cNvSpPr/>
          <p:nvPr/>
        </p:nvSpPr>
        <p:spPr>
          <a:xfrm>
            <a:off x="4123200" y="4204125"/>
            <a:ext cx="1160400" cy="249600"/>
          </a:xfrm>
          <a:prstGeom prst="rightArrow">
            <a:avLst>
              <a:gd fmla="val 50000" name="adj1"/>
              <a:gd fmla="val 143820" name="adj2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9" name="Google Shape;499;g1566830709b_4_142"/>
          <p:cNvSpPr txBox="1"/>
          <p:nvPr/>
        </p:nvSpPr>
        <p:spPr>
          <a:xfrm>
            <a:off x="1177325" y="5792875"/>
            <a:ext cx="9931800" cy="4002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/>
              <a:t>컬러(color), 핏(fit) 까지 분류하는 모델링을 했으면 사용자들에게 보다 높은 신뢰도를 얻었을 것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gradFill>
          <a:gsLst>
            <a:gs pos="0">
              <a:srgbClr val="7E3DC8"/>
            </a:gs>
            <a:gs pos="100000">
              <a:srgbClr val="3F2160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1566830709b_4_29"/>
          <p:cNvSpPr/>
          <p:nvPr/>
        </p:nvSpPr>
        <p:spPr>
          <a:xfrm>
            <a:off x="255948" y="197870"/>
            <a:ext cx="11737200" cy="6408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5" name="Google Shape;505;g1566830709b_4_29"/>
          <p:cNvSpPr txBox="1"/>
          <p:nvPr/>
        </p:nvSpPr>
        <p:spPr>
          <a:xfrm>
            <a:off x="1127472" y="1294309"/>
            <a:ext cx="74169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6" name="Google Shape;506;g1566830709b_4_29"/>
          <p:cNvSpPr txBox="1"/>
          <p:nvPr/>
        </p:nvSpPr>
        <p:spPr>
          <a:xfrm>
            <a:off x="623475" y="860713"/>
            <a:ext cx="504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rgbClr val="D0CECE"/>
                </a:solidFill>
                <a:latin typeface="Arial"/>
                <a:ea typeface="Arial"/>
                <a:cs typeface="Arial"/>
                <a:sym typeface="Arial"/>
              </a:rPr>
              <a:t>▶</a:t>
            </a:r>
            <a:endParaRPr b="1" i="0" sz="2800" u="none" cap="none" strike="noStrike">
              <a:solidFill>
                <a:srgbClr val="D0CEC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07" name="Google Shape;507;g1566830709b_4_29"/>
          <p:cNvCxnSpPr/>
          <p:nvPr/>
        </p:nvCxnSpPr>
        <p:spPr>
          <a:xfrm flipH="1" rot="10800000">
            <a:off x="4259796" y="980772"/>
            <a:ext cx="7628100" cy="19800"/>
          </a:xfrm>
          <a:prstGeom prst="straightConnector1">
            <a:avLst/>
          </a:prstGeom>
          <a:noFill/>
          <a:ln cap="flat" cmpd="sng" w="127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08" name="Google Shape;508;g1566830709b_4_29"/>
          <p:cNvSpPr txBox="1"/>
          <p:nvPr/>
        </p:nvSpPr>
        <p:spPr>
          <a:xfrm>
            <a:off x="255958" y="197876"/>
            <a:ext cx="11604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ko-KR" sz="4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r>
              <a:rPr b="1" i="0" lang="ko-KR" sz="4000" u="none" cap="none" strike="noStrike">
                <a:solidFill>
                  <a:srgbClr val="44556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1" i="0" sz="4000" u="none" cap="none" strike="noStrike">
              <a:solidFill>
                <a:srgbClr val="4455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9" name="Google Shape;509;g1566830709b_4_29"/>
          <p:cNvSpPr txBox="1"/>
          <p:nvPr/>
        </p:nvSpPr>
        <p:spPr>
          <a:xfrm>
            <a:off x="1164401" y="313350"/>
            <a:ext cx="3394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ko-KR" sz="2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05. 자체 평가 의견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510" name="Google Shape;510;g1566830709b_4_29"/>
          <p:cNvGraphicFramePr/>
          <p:nvPr/>
        </p:nvGraphicFramePr>
        <p:xfrm>
          <a:off x="1177314" y="185692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{DBE8C87F-1C95-4F2D-A2A5-D3160285BE5F}</a:tableStyleId>
              </a:tblPr>
              <a:tblGrid>
                <a:gridCol w="2075300"/>
                <a:gridCol w="1630600"/>
                <a:gridCol w="6225925"/>
              </a:tblGrid>
              <a:tr h="4065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u="none" cap="none" strike="noStrike"/>
                        <a:t>훈련생</a:t>
                      </a:r>
                      <a:endParaRPr sz="1800" u="none" cap="none" strike="noStrike"/>
                    </a:p>
                  </a:txBody>
                  <a:tcPr marT="45750" marB="45750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F3F3F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u="none" cap="none" strike="noStrike"/>
                        <a:t>아쉬운점</a:t>
                      </a:r>
                      <a:endParaRPr b="1" sz="1800" u="none" cap="none" strike="noStrik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50" marB="45750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F3F3F"/>
                    </a:solidFill>
                  </a:tcPr>
                </a:tc>
                <a:tc hMerge="1"/>
              </a:tr>
              <a:tr h="8130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i="1" lang="ko-KR" sz="1600" u="none" cap="none" strike="noStrike">
                          <a:solidFill>
                            <a:srgbClr val="444444"/>
                          </a:solidFill>
                        </a:rPr>
                        <a:t>정승기</a:t>
                      </a:r>
                      <a:endParaRPr b="0" i="1" sz="1800" u="none" cap="none" strike="noStrike">
                        <a:solidFill>
                          <a:srgbClr val="444444"/>
                        </a:solidFill>
                      </a:endParaRPr>
                    </a:p>
                  </a:txBody>
                  <a:tcPr marT="45750" marB="45750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>
                          <a:solidFill>
                            <a:srgbClr val="444444"/>
                          </a:solidFill>
                        </a:rPr>
                        <a:t> 데이터 수집 시 사용자들의 구매기록과 의상에 대한 지식(핏, 컬러 등)이 있었으면 조금 더 정교한 모델이 완성 되었을 것</a:t>
                      </a:r>
                      <a:endParaRPr sz="1400" u="none" cap="none" strike="noStrike">
                        <a:solidFill>
                          <a:srgbClr val="444444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50" marB="45750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 hMerge="1"/>
              </a:tr>
              <a:tr h="779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A3838"/>
                        </a:buClr>
                        <a:buSzPts val="1600"/>
                        <a:buFont typeface="Calibri"/>
                        <a:buNone/>
                      </a:pPr>
                      <a:r>
                        <a:rPr i="1" lang="ko-KR" sz="1600" u="none" cap="none" strike="noStrike">
                          <a:solidFill>
                            <a:srgbClr val="444444"/>
                          </a:solidFill>
                        </a:rPr>
                        <a:t>전형준</a:t>
                      </a:r>
                      <a:endParaRPr i="1" sz="1800" u="none" cap="none" strike="noStrike">
                        <a:solidFill>
                          <a:srgbClr val="444444"/>
                        </a:solidFill>
                      </a:endParaRPr>
                    </a:p>
                  </a:txBody>
                  <a:tcPr marT="45750" marB="45750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>
                          <a:solidFill>
                            <a:srgbClr val="444444"/>
                          </a:solidFill>
                        </a:rPr>
                        <a:t>로컬에서는 .env를 사용해서 보안성을 높였으나,docker 이미지 빌드 시 적용하는 방법을 찾지 못해 적용하지 못함으로써 보안상 취약점이 존재</a:t>
                      </a:r>
                      <a:endParaRPr sz="1400" u="none" cap="none" strike="noStrike">
                        <a:solidFill>
                          <a:srgbClr val="444444"/>
                        </a:solidFill>
                      </a:endParaRPr>
                    </a:p>
                  </a:txBody>
                  <a:tcPr marT="45750" marB="45750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779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A3838"/>
                        </a:buClr>
                        <a:buSzPts val="1600"/>
                        <a:buFont typeface="Calibri"/>
                        <a:buNone/>
                      </a:pPr>
                      <a:r>
                        <a:rPr i="1" lang="ko-KR" sz="1600" u="none" cap="none" strike="noStrike">
                          <a:solidFill>
                            <a:srgbClr val="444444"/>
                          </a:solidFill>
                        </a:rPr>
                        <a:t>이수현</a:t>
                      </a:r>
                      <a:endParaRPr b="0" i="1" sz="1800" u="none" cap="none" strike="noStrike">
                        <a:solidFill>
                          <a:srgbClr val="444444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50" marB="45750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>
                          <a:solidFill>
                            <a:srgbClr val="444444"/>
                          </a:solidFill>
                        </a:rPr>
                        <a:t>Django의 강점 중 하나인 ORM 사용을 해보지 못해 아쉬운 점이 남음</a:t>
                      </a:r>
                      <a:endParaRPr sz="1400" u="none" cap="none" strike="noStrike">
                        <a:solidFill>
                          <a:srgbClr val="444444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>
                          <a:solidFill>
                            <a:srgbClr val="444444"/>
                          </a:solidFill>
                        </a:rPr>
                        <a:t>단순 쿼리문을 통해서 결과를 도출하는 것 보다 GAN 모델 등을 통해 이미지 유사도를 이용했으면 어땠을까 하는 아쉬움이 남음</a:t>
                      </a:r>
                      <a:endParaRPr sz="1400" u="none" cap="none" strike="noStrike">
                        <a:solidFill>
                          <a:srgbClr val="444444"/>
                        </a:solidFill>
                      </a:endParaRPr>
                    </a:p>
                  </a:txBody>
                  <a:tcPr marT="45750" marB="45750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 hMerge="1"/>
              </a:tr>
              <a:tr h="779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i="1" lang="ko-KR" sz="1600" u="none" cap="none" strike="noStrike">
                          <a:solidFill>
                            <a:srgbClr val="444444"/>
                          </a:solidFill>
                        </a:rPr>
                        <a:t>강선민</a:t>
                      </a:r>
                      <a:endParaRPr i="1" sz="1600" u="none" cap="none" strike="noStrike">
                        <a:solidFill>
                          <a:srgbClr val="444444"/>
                        </a:solidFill>
                      </a:endParaRPr>
                    </a:p>
                  </a:txBody>
                  <a:tcPr marT="45750" marB="45750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>
                          <a:solidFill>
                            <a:srgbClr val="444444"/>
                          </a:solidFill>
                        </a:rPr>
                        <a:t>DJango 와 </a:t>
                      </a:r>
                      <a:r>
                        <a:rPr lang="ko-KR">
                          <a:solidFill>
                            <a:srgbClr val="444444"/>
                          </a:solidFill>
                        </a:rPr>
                        <a:t>Elephant</a:t>
                      </a:r>
                      <a:r>
                        <a:rPr lang="ko-KR" sz="1400" u="none" cap="none" strike="noStrike">
                          <a:solidFill>
                            <a:srgbClr val="444444"/>
                          </a:solidFill>
                        </a:rPr>
                        <a:t>SQL을 연동한 후,  컨넥션의 제한과 용량 부족으로 작업이 일시적으로 원활하지 못했던 점이 아쉬움</a:t>
                      </a:r>
                      <a:endParaRPr sz="1400" u="none" cap="none" strike="noStrike">
                        <a:solidFill>
                          <a:srgbClr val="444444"/>
                        </a:solidFill>
                      </a:endParaRPr>
                    </a:p>
                  </a:txBody>
                  <a:tcPr marT="45750" marB="45750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hMerge="1"/>
              </a:tr>
              <a:tr h="779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i="1" lang="ko-KR" sz="1600" u="none" cap="none" strike="noStrike">
                          <a:solidFill>
                            <a:srgbClr val="444444"/>
                          </a:solidFill>
                        </a:rPr>
                        <a:t>한유성</a:t>
                      </a:r>
                      <a:endParaRPr i="1" sz="1600" u="none" cap="none" strike="noStrike">
                        <a:solidFill>
                          <a:srgbClr val="444444"/>
                        </a:solidFill>
                      </a:endParaRPr>
                    </a:p>
                  </a:txBody>
                  <a:tcPr marT="45750" marB="45750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>
                          <a:solidFill>
                            <a:srgbClr val="444444"/>
                          </a:solidFill>
                        </a:rPr>
                        <a:t>단일 라이브러리가 아닌, Scrapy 나 Beautiful Soup을 활용하였으면 더욱 효율적인 데이터 수집이 되었을 것 </a:t>
                      </a:r>
                      <a:endParaRPr sz="1400" u="none" cap="none" strike="noStrike">
                        <a:solidFill>
                          <a:srgbClr val="444444"/>
                        </a:solidFill>
                      </a:endParaRPr>
                    </a:p>
                  </a:txBody>
                  <a:tcPr marT="45750" marB="45750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 hMerge="1"/>
              </a:tr>
            </a:tbl>
          </a:graphicData>
        </a:graphic>
      </p:graphicFrame>
      <p:sp>
        <p:nvSpPr>
          <p:cNvPr id="511" name="Google Shape;511;g1566830709b_4_29"/>
          <p:cNvSpPr txBox="1"/>
          <p:nvPr/>
        </p:nvSpPr>
        <p:spPr>
          <a:xfrm>
            <a:off x="1127475" y="980781"/>
            <a:ext cx="7416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ko-KR" sz="1600"/>
              <a:t>개인별 회고</a:t>
            </a:r>
            <a:endParaRPr b="1" i="0" sz="1600" u="none" cap="none" strike="noStrike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gradFill>
          <a:gsLst>
            <a:gs pos="0">
              <a:srgbClr val="7E3DC8"/>
            </a:gs>
            <a:gs pos="100000">
              <a:srgbClr val="3F2160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15816efe066_1_83"/>
          <p:cNvSpPr/>
          <p:nvPr/>
        </p:nvSpPr>
        <p:spPr>
          <a:xfrm>
            <a:off x="255948" y="197870"/>
            <a:ext cx="11737200" cy="6408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7" name="Google Shape;517;g15816efe066_1_83"/>
          <p:cNvSpPr txBox="1"/>
          <p:nvPr/>
        </p:nvSpPr>
        <p:spPr>
          <a:xfrm>
            <a:off x="1127472" y="1294309"/>
            <a:ext cx="74169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8" name="Google Shape;518;g15816efe066_1_83"/>
          <p:cNvSpPr txBox="1"/>
          <p:nvPr/>
        </p:nvSpPr>
        <p:spPr>
          <a:xfrm>
            <a:off x="623475" y="860713"/>
            <a:ext cx="504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rgbClr val="D0CEC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9" name="Google Shape;519;g15816efe066_1_83"/>
          <p:cNvSpPr txBox="1"/>
          <p:nvPr/>
        </p:nvSpPr>
        <p:spPr>
          <a:xfrm>
            <a:off x="4790476" y="3105750"/>
            <a:ext cx="3394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ko-KR" sz="3600">
                <a:solidFill>
                  <a:srgbClr val="3F3F3F"/>
                </a:solidFill>
              </a:rPr>
              <a:t>감사합니다.</a:t>
            </a:r>
            <a:endParaRPr b="1" i="0" sz="2600" u="none" cap="none" strike="noStrike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gradFill>
          <a:gsLst>
            <a:gs pos="0">
              <a:srgbClr val="7E3DC8"/>
            </a:gs>
            <a:gs pos="100000">
              <a:srgbClr val="3F2160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526345e432_1_8"/>
          <p:cNvSpPr/>
          <p:nvPr/>
        </p:nvSpPr>
        <p:spPr>
          <a:xfrm>
            <a:off x="219014" y="200058"/>
            <a:ext cx="11737200" cy="6408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g1526345e432_1_8"/>
          <p:cNvSpPr txBox="1"/>
          <p:nvPr/>
        </p:nvSpPr>
        <p:spPr>
          <a:xfrm>
            <a:off x="255958" y="197876"/>
            <a:ext cx="11604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ko-KR" sz="4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r>
              <a:rPr b="1" i="0" lang="ko-KR" sz="4000" u="none" cap="none" strike="noStrike">
                <a:solidFill>
                  <a:srgbClr val="44556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1" i="0" sz="4000" u="none" cap="none" strike="noStrike">
              <a:solidFill>
                <a:srgbClr val="4455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g1526345e432_1_8"/>
          <p:cNvSpPr txBox="1"/>
          <p:nvPr/>
        </p:nvSpPr>
        <p:spPr>
          <a:xfrm>
            <a:off x="1164402" y="313350"/>
            <a:ext cx="2771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rgbClr val="3F3F3F"/>
                </a:solidFill>
              </a:rPr>
              <a:t>01. </a:t>
            </a:r>
            <a:r>
              <a:rPr b="0" i="0" lang="ko-KR" sz="2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프로젝트 개요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g1526345e432_1_8"/>
          <p:cNvSpPr txBox="1"/>
          <p:nvPr/>
        </p:nvSpPr>
        <p:spPr>
          <a:xfrm>
            <a:off x="1200772" y="1250152"/>
            <a:ext cx="8604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ko-KR" sz="1600" u="none" cap="none" strike="noStrike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프로젝트 주제 및 선정 배경(기획의도 등)</a:t>
            </a:r>
            <a:endParaRPr b="1" i="0" sz="1800" u="none" cap="none" strike="noStrike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g1526345e432_1_8"/>
          <p:cNvSpPr txBox="1"/>
          <p:nvPr/>
        </p:nvSpPr>
        <p:spPr>
          <a:xfrm>
            <a:off x="659396" y="1160748"/>
            <a:ext cx="504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rgbClr val="D0CECE"/>
                </a:solidFill>
                <a:latin typeface="Arial"/>
                <a:ea typeface="Arial"/>
                <a:cs typeface="Arial"/>
                <a:sym typeface="Arial"/>
              </a:rPr>
              <a:t>▶</a:t>
            </a:r>
            <a:endParaRPr b="1" i="0" sz="2800" u="none" cap="none" strike="noStrike">
              <a:solidFill>
                <a:srgbClr val="D0CEC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2" name="Google Shape;112;g1526345e432_1_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10070" y="2932314"/>
            <a:ext cx="4124633" cy="29924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g1526345e432_1_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16350" y="1817050"/>
            <a:ext cx="4995049" cy="13810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g1526345e432_1_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264322" y="1817050"/>
            <a:ext cx="3010275" cy="41440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5" name="Google Shape;115;g1526345e432_1_8"/>
          <p:cNvCxnSpPr/>
          <p:nvPr/>
        </p:nvCxnSpPr>
        <p:spPr>
          <a:xfrm flipH="1" rot="10800000">
            <a:off x="4259796" y="980772"/>
            <a:ext cx="7628100" cy="19800"/>
          </a:xfrm>
          <a:prstGeom prst="straightConnector1">
            <a:avLst/>
          </a:prstGeom>
          <a:noFill/>
          <a:ln cap="flat" cmpd="sng" w="127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gradFill>
          <a:gsLst>
            <a:gs pos="0">
              <a:srgbClr val="7E3DC8"/>
            </a:gs>
            <a:gs pos="100000">
              <a:srgbClr val="3F2160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526345e432_1_24"/>
          <p:cNvSpPr/>
          <p:nvPr/>
        </p:nvSpPr>
        <p:spPr>
          <a:xfrm>
            <a:off x="150689" y="224708"/>
            <a:ext cx="11737200" cy="6408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g1526345e432_1_24"/>
          <p:cNvSpPr txBox="1"/>
          <p:nvPr/>
        </p:nvSpPr>
        <p:spPr>
          <a:xfrm>
            <a:off x="255958" y="197876"/>
            <a:ext cx="11604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ko-KR" sz="4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r>
              <a:rPr b="1" i="0" lang="ko-KR" sz="4000" u="none" cap="none" strike="noStrike">
                <a:solidFill>
                  <a:srgbClr val="44556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1" i="0" sz="4000" u="none" cap="none" strike="noStrike">
              <a:solidFill>
                <a:srgbClr val="4455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g1526345e432_1_24"/>
          <p:cNvSpPr txBox="1"/>
          <p:nvPr/>
        </p:nvSpPr>
        <p:spPr>
          <a:xfrm>
            <a:off x="1164402" y="313350"/>
            <a:ext cx="2771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rgbClr val="3F3F3F"/>
                </a:solidFill>
              </a:rPr>
              <a:t>01. </a:t>
            </a:r>
            <a:r>
              <a:rPr b="0" i="0" lang="ko-KR" sz="2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프로젝트 개요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g1526345e432_1_24"/>
          <p:cNvSpPr txBox="1"/>
          <p:nvPr/>
        </p:nvSpPr>
        <p:spPr>
          <a:xfrm>
            <a:off x="1200772" y="1250152"/>
            <a:ext cx="8604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ko-KR" sz="1600" u="none" cap="none" strike="noStrike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프로젝트 개요</a:t>
            </a:r>
            <a:endParaRPr b="1" i="0" sz="1800" u="none" cap="none" strike="noStrike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g1526345e432_1_24"/>
          <p:cNvSpPr txBox="1"/>
          <p:nvPr/>
        </p:nvSpPr>
        <p:spPr>
          <a:xfrm>
            <a:off x="659396" y="1160748"/>
            <a:ext cx="504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rgbClr val="D0CECE"/>
                </a:solidFill>
                <a:latin typeface="Arial"/>
                <a:ea typeface="Arial"/>
                <a:cs typeface="Arial"/>
                <a:sym typeface="Arial"/>
              </a:rPr>
              <a:t>▶</a:t>
            </a:r>
            <a:endParaRPr b="1" i="0" sz="2800" u="none" cap="none" strike="noStrike">
              <a:solidFill>
                <a:srgbClr val="D0CEC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5" name="Google Shape;125;g1526345e432_1_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42100" y="2299437"/>
            <a:ext cx="5286774" cy="3242125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g1526345e432_1_24"/>
          <p:cNvSpPr txBox="1"/>
          <p:nvPr/>
        </p:nvSpPr>
        <p:spPr>
          <a:xfrm>
            <a:off x="7252201" y="2212113"/>
            <a:ext cx="44025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u="none" cap="none" strike="noStrike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리뷰 데이터를 통한 사이즈 추천 서비스</a:t>
            </a:r>
            <a:endParaRPr b="1" i="0" u="none" cap="none" strike="noStrike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1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1200"/>
              <a:buFont typeface="Calibri"/>
              <a:buChar char="○"/>
            </a:pPr>
            <a:r>
              <a:rPr b="0" i="0" lang="ko-KR" sz="1200" u="none" cap="none" strike="noStrike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ML 모델을 이용한 모델링</a:t>
            </a:r>
            <a:endParaRPr b="0" i="0" sz="1200" u="none" cap="none" strike="noStrike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1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1200"/>
              <a:buFont typeface="Calibri"/>
              <a:buChar char="○"/>
            </a:pPr>
            <a:r>
              <a:rPr b="0" i="0" lang="ko-KR" sz="1200" u="none" cap="none" strike="noStrike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Cloud DB와 연동</a:t>
            </a:r>
            <a:endParaRPr b="0" i="0" sz="1200" u="none" cap="none" strike="noStrike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u="none" cap="none" strike="noStrike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이미지를 이용한 의상 추천 서비스</a:t>
            </a:r>
            <a:endParaRPr b="1" i="0" u="none" cap="none" strike="noStrike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1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1200"/>
              <a:buFont typeface="Calibri"/>
              <a:buChar char="○"/>
            </a:pPr>
            <a:r>
              <a:rPr b="0" i="0" lang="ko-KR" sz="1200" u="none" cap="none" strike="noStrike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DL 모델을  이용한 모델링</a:t>
            </a:r>
            <a:endParaRPr b="0" i="0" sz="1200" u="none" cap="none" strike="noStrike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1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1200"/>
              <a:buFont typeface="Calibri"/>
              <a:buChar char="○"/>
            </a:pPr>
            <a:r>
              <a:rPr b="0" i="0" lang="ko-KR" sz="1200" u="none" cap="none" strike="noStrike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Cloud DB와 연동</a:t>
            </a:r>
            <a:endParaRPr b="0" i="0" sz="1200" u="none" cap="none" strike="noStrike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27" name="Google Shape;127;g1526345e432_1_24"/>
          <p:cNvCxnSpPr/>
          <p:nvPr/>
        </p:nvCxnSpPr>
        <p:spPr>
          <a:xfrm flipH="1" rot="10800000">
            <a:off x="4259796" y="980772"/>
            <a:ext cx="7628100" cy="19800"/>
          </a:xfrm>
          <a:prstGeom prst="straightConnector1">
            <a:avLst/>
          </a:prstGeom>
          <a:noFill/>
          <a:ln cap="flat" cmpd="sng" w="127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gradFill>
          <a:gsLst>
            <a:gs pos="0">
              <a:srgbClr val="7E3DC8"/>
            </a:gs>
            <a:gs pos="100000">
              <a:srgbClr val="3F2160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526345e432_1_39"/>
          <p:cNvSpPr/>
          <p:nvPr/>
        </p:nvSpPr>
        <p:spPr>
          <a:xfrm>
            <a:off x="219014" y="200058"/>
            <a:ext cx="11737200" cy="6408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g1526345e432_1_39"/>
          <p:cNvSpPr txBox="1"/>
          <p:nvPr/>
        </p:nvSpPr>
        <p:spPr>
          <a:xfrm>
            <a:off x="255958" y="197876"/>
            <a:ext cx="11604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ko-KR" sz="4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r>
              <a:rPr b="1" i="0" lang="ko-KR" sz="4000" u="none" cap="none" strike="noStrike">
                <a:solidFill>
                  <a:srgbClr val="44556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1" i="0" sz="4000" u="none" cap="none" strike="noStrike">
              <a:solidFill>
                <a:srgbClr val="4455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g1526345e432_1_39"/>
          <p:cNvSpPr txBox="1"/>
          <p:nvPr/>
        </p:nvSpPr>
        <p:spPr>
          <a:xfrm>
            <a:off x="1164402" y="313350"/>
            <a:ext cx="2771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rgbClr val="3F3F3F"/>
                </a:solidFill>
              </a:rPr>
              <a:t>01. </a:t>
            </a:r>
            <a:r>
              <a:rPr b="0" i="0" lang="ko-KR" sz="2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프로젝트 개요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g1526345e432_1_39"/>
          <p:cNvSpPr txBox="1"/>
          <p:nvPr/>
        </p:nvSpPr>
        <p:spPr>
          <a:xfrm>
            <a:off x="1200772" y="1250152"/>
            <a:ext cx="8604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ko-KR" sz="1600" u="none" cap="none" strike="noStrike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프로젝트 구조</a:t>
            </a:r>
            <a:endParaRPr b="1" i="0" sz="1800" u="none" cap="none" strike="noStrike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g1526345e432_1_39"/>
          <p:cNvSpPr txBox="1"/>
          <p:nvPr/>
        </p:nvSpPr>
        <p:spPr>
          <a:xfrm>
            <a:off x="659396" y="1160748"/>
            <a:ext cx="504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rgbClr val="D0CECE"/>
                </a:solidFill>
                <a:latin typeface="Arial"/>
                <a:ea typeface="Arial"/>
                <a:cs typeface="Arial"/>
                <a:sym typeface="Arial"/>
              </a:rPr>
              <a:t>▶</a:t>
            </a:r>
            <a:endParaRPr b="1" i="0" sz="2800" u="none" cap="none" strike="noStrike">
              <a:solidFill>
                <a:srgbClr val="D0CEC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7" name="Google Shape;137;g1526345e432_1_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92850" y="1856950"/>
            <a:ext cx="7618699" cy="4336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8" name="Google Shape;138;g1526345e432_1_39"/>
          <p:cNvCxnSpPr/>
          <p:nvPr/>
        </p:nvCxnSpPr>
        <p:spPr>
          <a:xfrm flipH="1" rot="10800000">
            <a:off x="4259796" y="980772"/>
            <a:ext cx="7628100" cy="19800"/>
          </a:xfrm>
          <a:prstGeom prst="straightConnector1">
            <a:avLst/>
          </a:prstGeom>
          <a:noFill/>
          <a:ln cap="flat" cmpd="sng" w="127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gradFill>
          <a:gsLst>
            <a:gs pos="0">
              <a:srgbClr val="7E3DC8"/>
            </a:gs>
            <a:gs pos="100000">
              <a:srgbClr val="3F2160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5"/>
          <p:cNvSpPr/>
          <p:nvPr/>
        </p:nvSpPr>
        <p:spPr>
          <a:xfrm>
            <a:off x="219014" y="200058"/>
            <a:ext cx="11737304" cy="64087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p5"/>
          <p:cNvSpPr txBox="1"/>
          <p:nvPr/>
        </p:nvSpPr>
        <p:spPr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ko-KR" sz="4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r>
              <a:rPr b="1" i="0" lang="ko-KR" sz="4000" u="none" cap="none" strike="noStrike">
                <a:solidFill>
                  <a:srgbClr val="44556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1" i="0" sz="4000" u="none" cap="none" strike="noStrike">
              <a:solidFill>
                <a:srgbClr val="4455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5"/>
          <p:cNvSpPr txBox="1"/>
          <p:nvPr/>
        </p:nvSpPr>
        <p:spPr>
          <a:xfrm>
            <a:off x="1164401" y="313350"/>
            <a:ext cx="4594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>
                <a:solidFill>
                  <a:srgbClr val="3F3F3F"/>
                </a:solidFill>
              </a:rPr>
              <a:t>02. </a:t>
            </a:r>
            <a:r>
              <a:rPr b="0" i="0" lang="ko-KR" sz="2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프로젝트 팀 구성 및 역할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46" name="Google Shape;146;p5"/>
          <p:cNvGraphicFramePr/>
          <p:nvPr/>
        </p:nvGraphicFramePr>
        <p:xfrm>
          <a:off x="1271464" y="185696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{DBE8C87F-1C95-4F2D-A2A5-D3160285BE5F}</a:tableStyleId>
              </a:tblPr>
              <a:tblGrid>
                <a:gridCol w="2016225"/>
                <a:gridCol w="1584175"/>
                <a:gridCol w="6048675"/>
              </a:tblGrid>
              <a:tr h="3314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u="none" cap="none" strike="noStrike"/>
                        <a:t>훈련생</a:t>
                      </a:r>
                      <a:endParaRPr sz="1800" u="none" cap="none" strike="noStrike"/>
                    </a:p>
                  </a:txBody>
                  <a:tcPr marT="45750" marB="45750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F3F3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u="none" cap="none" strike="noStrike"/>
                        <a:t>역할</a:t>
                      </a:r>
                      <a:endParaRPr sz="1800" u="none" cap="none" strike="noStrike"/>
                    </a:p>
                  </a:txBody>
                  <a:tcPr marT="45750" marB="45750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F3F3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u="none" cap="none" strike="noStrike"/>
                        <a:t>담당 업무</a:t>
                      </a:r>
                      <a:endParaRPr sz="1800" u="none" cap="none" strike="noStrike"/>
                    </a:p>
                  </a:txBody>
                  <a:tcPr marT="45750" marB="45750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F3F3F"/>
                    </a:solidFill>
                  </a:tcPr>
                </a:tc>
              </a:tr>
              <a:tr h="635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i="1" lang="ko-KR" sz="1600" u="none" cap="none" strike="noStrike">
                          <a:solidFill>
                            <a:srgbClr val="3A3838"/>
                          </a:solidFill>
                        </a:rPr>
                        <a:t>정승기</a:t>
                      </a:r>
                      <a:endParaRPr b="0" i="1" sz="1800" u="none" cap="none" strike="noStrike">
                        <a:solidFill>
                          <a:srgbClr val="3A3838"/>
                        </a:solidFill>
                      </a:endParaRPr>
                    </a:p>
                  </a:txBody>
                  <a:tcPr marT="45750" marB="45750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A3838"/>
                        </a:buClr>
                        <a:buSzPts val="1600"/>
                        <a:buFont typeface="Noto Sans Symbols"/>
                        <a:buNone/>
                      </a:pPr>
                      <a:r>
                        <a:rPr i="1" lang="ko-KR" sz="1600" u="none" cap="none" strike="noStrike">
                          <a:solidFill>
                            <a:srgbClr val="3A3838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팀</a:t>
                      </a:r>
                      <a:r>
                        <a:rPr i="1" lang="ko-KR" sz="1600" u="none" cap="none" strike="noStrike">
                          <a:solidFill>
                            <a:srgbClr val="3A3838"/>
                          </a:solidFill>
                        </a:rPr>
                        <a:t>원</a:t>
                      </a:r>
                      <a:endParaRPr i="1" sz="1600" u="none" cap="none" strike="noStrike">
                        <a:solidFill>
                          <a:srgbClr val="3A3838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50" marB="45750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A3838"/>
                        </a:buClr>
                        <a:buSzPts val="1600"/>
                        <a:buFont typeface="Noto Sans Symbols"/>
                        <a:buNone/>
                      </a:pPr>
                      <a:r>
                        <a:rPr lang="ko-KR" sz="1600" u="none" cap="none" strike="noStrike">
                          <a:solidFill>
                            <a:srgbClr val="3A383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▶ </a:t>
                      </a:r>
                      <a:r>
                        <a:rPr i="1" lang="ko-KR" sz="1600" u="none" cap="none" strike="noStrike">
                          <a:solidFill>
                            <a:srgbClr val="3A3838"/>
                          </a:solidFill>
                        </a:rPr>
                        <a:t>데이터 수집 및 정제 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A3838"/>
                        </a:buClr>
                        <a:buSzPts val="1600"/>
                        <a:buFont typeface="Noto Sans Symbols"/>
                        <a:buNone/>
                      </a:pPr>
                      <a:r>
                        <a:rPr lang="ko-KR" sz="1600" u="none" cap="none" strike="noStrike">
                          <a:solidFill>
                            <a:srgbClr val="3A383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▶ </a:t>
                      </a:r>
                      <a:r>
                        <a:rPr i="1" lang="ko-KR" sz="1600" u="none" cap="none" strike="noStrike">
                          <a:solidFill>
                            <a:srgbClr val="3A3838"/>
                          </a:solidFill>
                        </a:rPr>
                        <a:t>Object detection / 사이즈 </a:t>
                      </a:r>
                      <a:r>
                        <a:rPr i="1" lang="ko-KR" sz="1600" u="none" cap="none" strike="noStrike">
                          <a:solidFill>
                            <a:srgbClr val="3A3838"/>
                          </a:solidFill>
                        </a:rPr>
                        <a:t>추천</a:t>
                      </a:r>
                      <a:r>
                        <a:rPr i="1" lang="ko-KR" sz="1600" u="none" cap="none" strike="noStrike">
                          <a:solidFill>
                            <a:srgbClr val="3A3838"/>
                          </a:solidFill>
                        </a:rPr>
                        <a:t> 모델 구현</a:t>
                      </a:r>
                      <a:endParaRPr i="1" sz="1600" u="none" cap="none" strike="noStrike">
                        <a:solidFill>
                          <a:srgbClr val="3A3838"/>
                        </a:solidFill>
                      </a:endParaRPr>
                    </a:p>
                  </a:txBody>
                  <a:tcPr marT="45750" marB="45750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</a:tr>
              <a:tr h="635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A3838"/>
                        </a:buClr>
                        <a:buSzPts val="1600"/>
                        <a:buFont typeface="Calibri"/>
                        <a:buNone/>
                      </a:pPr>
                      <a:r>
                        <a:rPr i="1" lang="ko-KR" sz="1600" u="none" cap="none" strike="noStrike">
                          <a:solidFill>
                            <a:srgbClr val="3A3838"/>
                          </a:solidFill>
                        </a:rPr>
                        <a:t>전형준</a:t>
                      </a:r>
                      <a:endParaRPr b="0" i="1" sz="1800" u="none" cap="none" strike="noStrike">
                        <a:solidFill>
                          <a:srgbClr val="3A3838"/>
                        </a:solidFill>
                      </a:endParaRPr>
                    </a:p>
                  </a:txBody>
                  <a:tcPr marT="45750" marB="45750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A3838"/>
                        </a:buClr>
                        <a:buSzPts val="1600"/>
                        <a:buFont typeface="Noto Sans Symbols"/>
                        <a:buNone/>
                      </a:pPr>
                      <a:r>
                        <a:rPr i="1" lang="ko-KR" sz="1600" u="none" cap="none" strike="noStrike">
                          <a:solidFill>
                            <a:srgbClr val="3A3838"/>
                          </a:solidFill>
                        </a:rPr>
                        <a:t>팀원</a:t>
                      </a:r>
                      <a:endParaRPr i="1" sz="1600" u="none" cap="none" strike="noStrike">
                        <a:solidFill>
                          <a:srgbClr val="3A3838"/>
                        </a:solidFill>
                      </a:endParaRPr>
                    </a:p>
                  </a:txBody>
                  <a:tcPr marT="45750" marB="45750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A3838"/>
                        </a:buClr>
                        <a:buSzPts val="1600"/>
                        <a:buFont typeface="Noto Sans Symbols"/>
                        <a:buNone/>
                      </a:pPr>
                      <a:r>
                        <a:rPr lang="ko-KR" sz="1600" u="none" cap="none" strike="noStrike">
                          <a:solidFill>
                            <a:srgbClr val="3A383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▶ 웹 서비스 개발 및 DB 연동</a:t>
                      </a:r>
                      <a:endParaRPr i="1" sz="1600" u="none" cap="none" strike="noStrike">
                        <a:solidFill>
                          <a:srgbClr val="3A3838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A3838"/>
                        </a:buClr>
                        <a:buSzPts val="1600"/>
                        <a:buFont typeface="Noto Sans Symbols"/>
                        <a:buNone/>
                      </a:pPr>
                      <a:r>
                        <a:rPr lang="ko-KR" sz="1600" u="none" cap="none" strike="noStrike">
                          <a:solidFill>
                            <a:srgbClr val="3A383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▶ Docker, AWS EC2를 통한 배포 진행</a:t>
                      </a:r>
                      <a:endParaRPr i="1" sz="1600" u="none" cap="none" strike="noStrike">
                        <a:solidFill>
                          <a:srgbClr val="3A3838"/>
                        </a:solidFill>
                      </a:endParaRPr>
                    </a:p>
                  </a:txBody>
                  <a:tcPr marT="45750" marB="45750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35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A3838"/>
                        </a:buClr>
                        <a:buSzPts val="1600"/>
                        <a:buFont typeface="Calibri"/>
                        <a:buNone/>
                      </a:pPr>
                      <a:r>
                        <a:rPr i="1" lang="ko-KR" sz="1600" u="none" cap="none" strike="noStrike">
                          <a:solidFill>
                            <a:srgbClr val="3A3838"/>
                          </a:solidFill>
                        </a:rPr>
                        <a:t>이수현</a:t>
                      </a:r>
                      <a:endParaRPr b="0" i="1" sz="1800" u="none" cap="none" strike="noStrike">
                        <a:solidFill>
                          <a:srgbClr val="3A3838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50" marB="45750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A3838"/>
                        </a:buClr>
                        <a:buSzPts val="1600"/>
                        <a:buFont typeface="Noto Sans Symbols"/>
                        <a:buNone/>
                      </a:pPr>
                      <a:r>
                        <a:rPr b="0" i="1" lang="ko-KR" sz="1600" u="none" cap="none" strike="noStrike">
                          <a:solidFill>
                            <a:srgbClr val="3A3838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팀원</a:t>
                      </a:r>
                      <a:endParaRPr sz="1400" u="none" cap="none" strike="noStrike"/>
                    </a:p>
                  </a:txBody>
                  <a:tcPr marT="45750" marB="45750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A3838"/>
                        </a:buClr>
                        <a:buSzPts val="1600"/>
                        <a:buFont typeface="Noto Sans Symbols"/>
                        <a:buNone/>
                      </a:pPr>
                      <a:r>
                        <a:rPr b="1" lang="ko-KR" sz="1600" u="none" cap="none" strike="noStrike">
                          <a:solidFill>
                            <a:srgbClr val="3A383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▶ </a:t>
                      </a:r>
                      <a:r>
                        <a:rPr i="1" lang="ko-KR" sz="1600" u="none" cap="none" strike="noStrike">
                          <a:solidFill>
                            <a:srgbClr val="3A3838"/>
                          </a:solidFill>
                        </a:rPr>
                        <a:t>웹 서비스 개발 및 DB 연동 (Django)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A3838"/>
                        </a:buClr>
                        <a:buSzPts val="1600"/>
                        <a:buFont typeface="Noto Sans Symbols"/>
                        <a:buNone/>
                      </a:pPr>
                      <a:r>
                        <a:rPr b="1" lang="ko-KR" sz="1600" u="none" cap="none" strike="noStrike">
                          <a:solidFill>
                            <a:srgbClr val="3A383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▶ </a:t>
                      </a:r>
                      <a:r>
                        <a:rPr i="1" lang="ko-KR" sz="1600" u="none" cap="none" strike="noStrike">
                          <a:solidFill>
                            <a:srgbClr val="3A3838"/>
                          </a:solidFill>
                        </a:rPr>
                        <a:t>이미지 데이터 라벨링</a:t>
                      </a:r>
                      <a:endParaRPr i="1" sz="1600" u="none" cap="none" strike="noStrike">
                        <a:solidFill>
                          <a:srgbClr val="3A3838"/>
                        </a:solidFill>
                      </a:endParaRPr>
                    </a:p>
                  </a:txBody>
                  <a:tcPr marT="45750" marB="45750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</a:tr>
              <a:tr h="635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i="1" lang="ko-KR" sz="1600" u="none" cap="none" strike="noStrike">
                          <a:solidFill>
                            <a:srgbClr val="3A3838"/>
                          </a:solidFill>
                        </a:rPr>
                        <a:t>강선민</a:t>
                      </a:r>
                      <a:endParaRPr i="1" sz="1600" u="none" cap="none" strike="noStrike">
                        <a:solidFill>
                          <a:srgbClr val="3A3838"/>
                        </a:solidFill>
                      </a:endParaRPr>
                    </a:p>
                  </a:txBody>
                  <a:tcPr marT="45750" marB="45750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A3838"/>
                        </a:buClr>
                        <a:buSzPts val="1600"/>
                        <a:buFont typeface="Noto Sans Symbols"/>
                        <a:buNone/>
                      </a:pPr>
                      <a:r>
                        <a:rPr i="1" lang="ko-KR" sz="1600" u="none" cap="none" strike="noStrike">
                          <a:solidFill>
                            <a:srgbClr val="3A3838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팀원</a:t>
                      </a:r>
                      <a:endParaRPr b="0" i="1" sz="1600" u="none" cap="none" strike="noStrike">
                        <a:solidFill>
                          <a:srgbClr val="3A3838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50" marB="45750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A3838"/>
                        </a:buClr>
                        <a:buSzPts val="1600"/>
                        <a:buFont typeface="Noto Sans Symbols"/>
                        <a:buNone/>
                      </a:pPr>
                      <a:r>
                        <a:rPr b="1" lang="ko-KR" sz="1600" u="none" cap="none" strike="noStrike">
                          <a:solidFill>
                            <a:srgbClr val="3A383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▶</a:t>
                      </a:r>
                      <a:r>
                        <a:rPr lang="ko-KR" sz="1600" u="none" cap="none" strike="noStrike">
                          <a:solidFill>
                            <a:srgbClr val="3A383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클라우드 DB 설계 및 서비스 연동</a:t>
                      </a:r>
                      <a:endParaRPr sz="1600" u="none" cap="none" strike="noStrike">
                        <a:solidFill>
                          <a:srgbClr val="3A3838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50" marB="45750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635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i="1" lang="ko-KR" sz="1600" u="none" cap="none" strike="noStrike">
                          <a:solidFill>
                            <a:srgbClr val="3A3838"/>
                          </a:solidFill>
                        </a:rPr>
                        <a:t>한유성</a:t>
                      </a:r>
                      <a:endParaRPr i="1" sz="1600" u="none" cap="none" strike="noStrike">
                        <a:solidFill>
                          <a:srgbClr val="3A3838"/>
                        </a:solidFill>
                      </a:endParaRPr>
                    </a:p>
                  </a:txBody>
                  <a:tcPr marT="45750" marB="45750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A3838"/>
                        </a:buClr>
                        <a:buSzPts val="1600"/>
                        <a:buFont typeface="Noto Sans Symbols"/>
                        <a:buNone/>
                      </a:pPr>
                      <a:r>
                        <a:rPr i="1" lang="ko-KR" sz="1600" u="none" cap="none" strike="noStrike">
                          <a:solidFill>
                            <a:srgbClr val="3A3838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팀원</a:t>
                      </a:r>
                      <a:endParaRPr b="0" i="1" sz="1600" u="none" cap="none" strike="noStrike">
                        <a:solidFill>
                          <a:srgbClr val="3A3838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50" marB="45750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ko-KR" sz="1600" u="none" cap="none" strike="noStrike">
                          <a:solidFill>
                            <a:srgbClr val="3A383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▶</a:t>
                      </a:r>
                      <a:r>
                        <a:rPr lang="ko-KR" sz="1600" u="none" cap="none" strike="noStrike">
                          <a:solidFill>
                            <a:srgbClr val="3A383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데이터 정제 및 자동화</a:t>
                      </a:r>
                      <a:endParaRPr b="1" sz="1600" u="none" cap="none" strike="noStrike">
                        <a:solidFill>
                          <a:srgbClr val="3A3838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50" marB="45750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  <p:cxnSp>
        <p:nvCxnSpPr>
          <p:cNvPr id="147" name="Google Shape;147;p5"/>
          <p:cNvCxnSpPr/>
          <p:nvPr/>
        </p:nvCxnSpPr>
        <p:spPr>
          <a:xfrm flipH="1" rot="10800000">
            <a:off x="4259796" y="980772"/>
            <a:ext cx="7628100" cy="19800"/>
          </a:xfrm>
          <a:prstGeom prst="straightConnector1">
            <a:avLst/>
          </a:prstGeom>
          <a:noFill/>
          <a:ln cap="flat" cmpd="sng" w="127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gradFill>
          <a:gsLst>
            <a:gs pos="0">
              <a:srgbClr val="7E3DC8"/>
            </a:gs>
            <a:gs pos="100000">
              <a:srgbClr val="3F2160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563477763b_0_14"/>
          <p:cNvSpPr/>
          <p:nvPr/>
        </p:nvSpPr>
        <p:spPr>
          <a:xfrm>
            <a:off x="219014" y="200058"/>
            <a:ext cx="11737200" cy="6408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153" name="Google Shape;153;g1563477763b_0_14"/>
          <p:cNvGraphicFramePr/>
          <p:nvPr/>
        </p:nvGraphicFramePr>
        <p:xfrm>
          <a:off x="1177329" y="1856929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{DBE8C87F-1C95-4F2D-A2A5-D3160285BE5F}</a:tableStyleId>
              </a:tblPr>
              <a:tblGrid>
                <a:gridCol w="1741400"/>
                <a:gridCol w="2762850"/>
                <a:gridCol w="3293450"/>
                <a:gridCol w="2138925"/>
              </a:tblGrid>
              <a:tr h="3884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cap="none" strike="noStrike"/>
                        <a:t>구분</a:t>
                      </a:r>
                      <a:endParaRPr b="1" sz="15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2475" marB="42475" marR="84925" marL="849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F3F3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cap="none" strike="noStrike"/>
                        <a:t>기간</a:t>
                      </a:r>
                      <a:endParaRPr b="1" sz="15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2475" marB="42475" marR="84925" marL="849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F3F3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cap="none" strike="noStrike"/>
                        <a:t>활동</a:t>
                      </a:r>
                      <a:endParaRPr b="1" sz="15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2475" marB="42475" marR="84925" marL="849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F3F3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cap="none" strike="noStrike"/>
                        <a:t>비고</a:t>
                      </a:r>
                      <a:endParaRPr b="1" sz="15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2475" marB="42475" marR="84925" marL="849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F3F3F"/>
                    </a:solidFill>
                  </a:tcPr>
                </a:tc>
              </a:tr>
              <a:tr h="5964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i="1" lang="ko-KR" sz="1500" u="none" cap="none" strike="noStrike">
                          <a:solidFill>
                            <a:srgbClr val="3A3838"/>
                          </a:solidFill>
                        </a:rPr>
                        <a:t>사전 기획</a:t>
                      </a:r>
                      <a:endParaRPr b="1" i="1" sz="1500" u="none" cap="none" strike="noStrike">
                        <a:solidFill>
                          <a:srgbClr val="3A3838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2475" marB="42475" marR="84925" marL="849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A3838"/>
                        </a:buClr>
                        <a:buSzPts val="1500"/>
                        <a:buFont typeface="Arial"/>
                        <a:buNone/>
                      </a:pPr>
                      <a:r>
                        <a:rPr b="1" lang="ko-KR" sz="1500" u="none" cap="none" strike="noStrike">
                          <a:solidFill>
                            <a:srgbClr val="3A383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▶</a:t>
                      </a:r>
                      <a:r>
                        <a:rPr i="1" lang="ko-KR" sz="1500" u="none" cap="none" strike="noStrike">
                          <a:solidFill>
                            <a:srgbClr val="3A3838"/>
                          </a:solidFill>
                        </a:rPr>
                        <a:t> 08/31(수) ~ 09/02(금)</a:t>
                      </a:r>
                      <a:endParaRPr b="0" i="1" sz="1500" u="none" cap="none" strike="noStrike">
                        <a:solidFill>
                          <a:srgbClr val="3A3838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925" marB="0" marR="3925" marL="33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A3838"/>
                        </a:buClr>
                        <a:buSzPts val="1500"/>
                        <a:buFont typeface="Arial"/>
                        <a:buNone/>
                      </a:pPr>
                      <a:r>
                        <a:rPr b="1" lang="ko-KR" sz="1500" u="none" cap="none" strike="noStrike">
                          <a:solidFill>
                            <a:srgbClr val="3A383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▶ </a:t>
                      </a:r>
                      <a:r>
                        <a:rPr i="1" lang="ko-KR" sz="1500" u="none" cap="none" strike="noStrike">
                          <a:solidFill>
                            <a:srgbClr val="3A3838"/>
                          </a:solidFill>
                        </a:rPr>
                        <a:t>프로젝트 기획 및 주제 선정</a:t>
                      </a:r>
                      <a:endParaRPr i="1" sz="1500" u="none" cap="none" strike="noStrike">
                        <a:solidFill>
                          <a:srgbClr val="3A3838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A3838"/>
                        </a:buClr>
                        <a:buSzPts val="1500"/>
                        <a:buFont typeface="Arial"/>
                        <a:buNone/>
                      </a:pPr>
                      <a:r>
                        <a:rPr b="1" lang="ko-KR" sz="1500" u="none" cap="none" strike="noStrike">
                          <a:solidFill>
                            <a:srgbClr val="3A383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▶ </a:t>
                      </a:r>
                      <a:r>
                        <a:rPr i="1" lang="ko-KR" sz="1500" u="none" cap="none" strike="noStrike">
                          <a:solidFill>
                            <a:srgbClr val="3A3838"/>
                          </a:solidFill>
                        </a:rPr>
                        <a:t>기획안 작성</a:t>
                      </a:r>
                      <a:endParaRPr b="0" i="1" sz="1500" u="none" cap="none" strike="noStrike">
                        <a:solidFill>
                          <a:srgbClr val="3A3838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925" marB="0" marR="3925" marL="33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A3838"/>
                        </a:buClr>
                        <a:buSzPts val="1500"/>
                        <a:buFont typeface="Arial"/>
                        <a:buNone/>
                      </a:pPr>
                      <a:r>
                        <a:rPr b="1" lang="ko-KR" sz="1500" u="none" cap="none" strike="noStrike">
                          <a:solidFill>
                            <a:srgbClr val="3A383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▶ </a:t>
                      </a:r>
                      <a:r>
                        <a:rPr i="1" lang="ko-KR" sz="1500" u="none" cap="none" strike="noStrike">
                          <a:solidFill>
                            <a:srgbClr val="3A3838"/>
                          </a:solidFill>
                        </a:rPr>
                        <a:t>아이디어 선정</a:t>
                      </a:r>
                      <a:endParaRPr b="0" i="1" sz="1500" u="none" cap="none" strike="noStrike">
                        <a:solidFill>
                          <a:srgbClr val="3A3838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925" marB="0" marR="3925" marL="33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6861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i="1" lang="ko-KR" sz="1500" u="none" cap="none" strike="noStrike">
                          <a:solidFill>
                            <a:srgbClr val="3A3838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데이터 수집</a:t>
                      </a:r>
                      <a:endParaRPr i="1" sz="1500" u="none" cap="none" strike="noStrike">
                        <a:solidFill>
                          <a:srgbClr val="3A3838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2475" marB="42475" marR="84925" marL="849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A3838"/>
                        </a:buClr>
                        <a:buSzPts val="1500"/>
                        <a:buFont typeface="Arial"/>
                        <a:buNone/>
                      </a:pPr>
                      <a:r>
                        <a:rPr b="1" lang="ko-KR" sz="1500" u="none" cap="none" strike="noStrike">
                          <a:solidFill>
                            <a:srgbClr val="3A383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▶ </a:t>
                      </a:r>
                      <a:r>
                        <a:rPr i="1" lang="ko-KR" sz="1500" u="none" cap="none" strike="noStrike">
                          <a:solidFill>
                            <a:srgbClr val="3A3838"/>
                          </a:solidFill>
                        </a:rPr>
                        <a:t>O9/02(금) ~ O9/O7(수)</a:t>
                      </a:r>
                      <a:endParaRPr b="0" i="1" sz="1500" u="none" cap="none" strike="noStrike">
                        <a:solidFill>
                          <a:srgbClr val="3A3838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925" marB="0" marR="3925" marL="33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A3838"/>
                        </a:buClr>
                        <a:buSzPts val="1500"/>
                        <a:buFont typeface="Arial"/>
                        <a:buNone/>
                      </a:pPr>
                      <a:r>
                        <a:rPr b="1" lang="ko-KR" sz="1500" u="none" cap="none" strike="noStrike">
                          <a:solidFill>
                            <a:srgbClr val="3A383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▶ </a:t>
                      </a:r>
                      <a:r>
                        <a:rPr b="0" i="1" lang="ko-KR" sz="1500" u="none" cap="none" strike="noStrike">
                          <a:solidFill>
                            <a:srgbClr val="3A3838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필요 데이터  및 수집 절차 정의</a:t>
                      </a:r>
                      <a:endParaRPr i="1" sz="1500" u="none" cap="none" strike="noStrike">
                        <a:solidFill>
                          <a:srgbClr val="3A3838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A3838"/>
                        </a:buClr>
                        <a:buSzPts val="1500"/>
                        <a:buFont typeface="Arial"/>
                        <a:buNone/>
                      </a:pPr>
                      <a:r>
                        <a:rPr b="1" lang="ko-KR" sz="1500" u="none" cap="none" strike="noStrike">
                          <a:solidFill>
                            <a:srgbClr val="3A383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▶ </a:t>
                      </a:r>
                      <a:r>
                        <a:rPr b="0" i="1" lang="ko-KR" sz="1500" u="none" cap="none" strike="noStrike">
                          <a:solidFill>
                            <a:srgbClr val="3A3838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외부 데이터 수집</a:t>
                      </a:r>
                      <a:endParaRPr b="0" i="1" sz="1500" u="none" cap="none" strike="noStrike">
                        <a:solidFill>
                          <a:srgbClr val="3A3838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925" marB="0" marR="3925" marL="33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A3838"/>
                        </a:buClr>
                        <a:buSzPts val="1500"/>
                        <a:buFont typeface="Arial"/>
                        <a:buNone/>
                      </a:pPr>
                      <a:r>
                        <a:rPr b="1" lang="ko-KR" sz="1500" u="none" cap="none" strike="noStrike">
                          <a:solidFill>
                            <a:srgbClr val="3A383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▶ </a:t>
                      </a:r>
                      <a:r>
                        <a:rPr i="1" lang="ko-KR" sz="1500" u="none" cap="none" strike="noStrike">
                          <a:solidFill>
                            <a:srgbClr val="3A3838"/>
                          </a:solidFill>
                        </a:rPr>
                        <a:t>팀별 일일보고 실시</a:t>
                      </a:r>
                      <a:endParaRPr i="1" sz="1500" u="none" cap="none" strike="noStrike">
                        <a:solidFill>
                          <a:srgbClr val="3A3838"/>
                        </a:solidFill>
                      </a:endParaRPr>
                    </a:p>
                  </a:txBody>
                  <a:tcPr marT="3925" marB="0" marR="3925" marL="33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</a:tr>
              <a:tr h="919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i="1" lang="ko-KR" sz="1500" u="none" cap="none" strike="noStrike">
                          <a:solidFill>
                            <a:srgbClr val="3A3838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데이터 전처리</a:t>
                      </a:r>
                      <a:endParaRPr i="1" sz="1500" u="none" cap="none" strike="noStrike">
                        <a:solidFill>
                          <a:srgbClr val="3A3838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2475" marB="42475" marR="84925" marL="849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A3838"/>
                        </a:buClr>
                        <a:buSzPts val="1500"/>
                        <a:buFont typeface="Arial"/>
                        <a:buNone/>
                      </a:pPr>
                      <a:r>
                        <a:rPr b="1" lang="ko-KR" sz="1500" u="none" cap="none" strike="noStrike">
                          <a:solidFill>
                            <a:srgbClr val="3A383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▶ </a:t>
                      </a:r>
                      <a:r>
                        <a:rPr i="1" lang="ko-KR" sz="1500" u="none" cap="none" strike="noStrike">
                          <a:solidFill>
                            <a:srgbClr val="3A3838"/>
                          </a:solidFill>
                        </a:rPr>
                        <a:t>09/O3(토) ~ O9/O7(수)</a:t>
                      </a:r>
                      <a:endParaRPr b="0" i="1" sz="1500" u="none" cap="none" strike="noStrike">
                        <a:solidFill>
                          <a:srgbClr val="3A3838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925" marB="0" marR="3925" marL="33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A3838"/>
                        </a:buClr>
                        <a:buSzPts val="1500"/>
                        <a:buFont typeface="Arial"/>
                        <a:buNone/>
                      </a:pPr>
                      <a:r>
                        <a:rPr b="1" lang="ko-KR" sz="1500" u="none" cap="none" strike="noStrike">
                          <a:solidFill>
                            <a:srgbClr val="3A383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▶ </a:t>
                      </a:r>
                      <a:r>
                        <a:rPr b="0" i="1" lang="ko-KR" sz="1500" u="none" cap="none" strike="noStrike">
                          <a:solidFill>
                            <a:srgbClr val="3A3838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데이터 정제 및 정규화</a:t>
                      </a:r>
                      <a:endParaRPr b="0" i="1" sz="1500" u="none" cap="none" strike="noStrike">
                        <a:solidFill>
                          <a:srgbClr val="3A3838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A3838"/>
                        </a:buClr>
                        <a:buSzPts val="1500"/>
                        <a:buFont typeface="Arial"/>
                        <a:buNone/>
                      </a:pPr>
                      <a:r>
                        <a:rPr b="1" lang="ko-KR" sz="1500" u="none" cap="none" strike="noStrike">
                          <a:solidFill>
                            <a:srgbClr val="3A383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▶ </a:t>
                      </a:r>
                      <a:r>
                        <a:rPr i="1" lang="ko-KR" sz="1500" u="none" cap="none" strike="noStrike">
                          <a:solidFill>
                            <a:srgbClr val="3A3838"/>
                          </a:solidFill>
                        </a:rPr>
                        <a:t>데이터 라벨링</a:t>
                      </a:r>
                      <a:endParaRPr i="1" sz="1500" u="none" cap="none" strike="noStrike">
                        <a:solidFill>
                          <a:srgbClr val="3A3838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A3838"/>
                        </a:buClr>
                        <a:buSzPts val="1500"/>
                        <a:buFont typeface="Arial"/>
                        <a:buNone/>
                      </a:pPr>
                      <a:r>
                        <a:rPr b="1" lang="ko-KR" sz="1500" u="none" cap="none" strike="noStrike">
                          <a:solidFill>
                            <a:srgbClr val="3A383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▶</a:t>
                      </a:r>
                      <a:r>
                        <a:rPr lang="ko-KR" sz="1500" u="none" cap="none" strike="noStrike">
                          <a:solidFill>
                            <a:srgbClr val="3A383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DB 연동 및 데이터 적재</a:t>
                      </a:r>
                      <a:endParaRPr i="1" sz="1500" u="none" cap="none" strike="noStrike">
                        <a:solidFill>
                          <a:srgbClr val="3A3838"/>
                        </a:solidFill>
                      </a:endParaRPr>
                    </a:p>
                  </a:txBody>
                  <a:tcPr marT="3925" marB="0" marR="3925" marL="33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A3838"/>
                        </a:buClr>
                        <a:buSzPts val="1500"/>
                        <a:buFont typeface="Arial"/>
                        <a:buNone/>
                      </a:pPr>
                      <a:r>
                        <a:rPr b="1" lang="ko-KR" sz="1500" u="none" cap="none" strike="noStrike">
                          <a:solidFill>
                            <a:srgbClr val="3A383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▶ </a:t>
                      </a:r>
                      <a:r>
                        <a:rPr i="1" lang="ko-KR" sz="1500" u="none" cap="none" strike="noStrike">
                          <a:solidFill>
                            <a:srgbClr val="3A3838"/>
                          </a:solidFill>
                        </a:rPr>
                        <a:t>팀별 일일보고 실시</a:t>
                      </a:r>
                      <a:endParaRPr i="1" sz="1500" u="none" cap="none" strike="noStrike">
                        <a:solidFill>
                          <a:srgbClr val="3A3838"/>
                        </a:solidFill>
                      </a:endParaRPr>
                    </a:p>
                  </a:txBody>
                  <a:tcPr marT="3925" marB="0" marR="3925" marL="33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5299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A3838"/>
                        </a:buClr>
                        <a:buSzPts val="1500"/>
                        <a:buFont typeface="Calibri"/>
                        <a:buNone/>
                      </a:pPr>
                      <a:r>
                        <a:rPr b="0" i="1" lang="ko-KR" sz="1500" u="none" cap="none" strike="noStrike">
                          <a:solidFill>
                            <a:srgbClr val="3A3838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모델링</a:t>
                      </a:r>
                      <a:endParaRPr b="1" i="1" sz="1500" u="none" cap="none" strike="noStrike">
                        <a:solidFill>
                          <a:srgbClr val="3A3838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2475" marB="42475" marR="84925" marL="849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A3838"/>
                        </a:buClr>
                        <a:buSzPts val="1500"/>
                        <a:buFont typeface="Arial"/>
                        <a:buNone/>
                      </a:pPr>
                      <a:r>
                        <a:rPr b="1" lang="ko-KR" sz="1500" u="none" cap="none" strike="noStrike">
                          <a:solidFill>
                            <a:srgbClr val="3A383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▶ </a:t>
                      </a:r>
                      <a:r>
                        <a:rPr i="1" lang="ko-KR" sz="1500" u="none" cap="none" strike="noStrike">
                          <a:solidFill>
                            <a:srgbClr val="3A3838"/>
                          </a:solidFill>
                        </a:rPr>
                        <a:t>09/O5(월) ~ O9/O9(금)</a:t>
                      </a:r>
                      <a:endParaRPr b="0" i="1" sz="1500" u="none" cap="none" strike="noStrike">
                        <a:solidFill>
                          <a:srgbClr val="3A3838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925" marB="0" marR="3925" marL="33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A3838"/>
                        </a:buClr>
                        <a:buSzPts val="1500"/>
                        <a:buFont typeface="Arial"/>
                        <a:buNone/>
                      </a:pPr>
                      <a:r>
                        <a:rPr b="1" lang="ko-KR" sz="1500" u="none" cap="none" strike="noStrike">
                          <a:solidFill>
                            <a:srgbClr val="3A383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▶ </a:t>
                      </a:r>
                      <a:r>
                        <a:rPr i="1" lang="ko-KR" sz="1500" u="none" cap="none" strike="noStrike">
                          <a:solidFill>
                            <a:srgbClr val="3A3838"/>
                          </a:solidFill>
                        </a:rPr>
                        <a:t>모형 구현</a:t>
                      </a:r>
                      <a:endParaRPr b="0" i="1" sz="1500" u="none" cap="none" strike="noStrike">
                        <a:solidFill>
                          <a:srgbClr val="3A3838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925" marB="0" marR="3925" marL="33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A3838"/>
                        </a:buClr>
                        <a:buSzPts val="1500"/>
                        <a:buFont typeface="Arial"/>
                        <a:buNone/>
                      </a:pPr>
                      <a:r>
                        <a:rPr b="1" lang="ko-KR" sz="1500" u="none" cap="none" strike="noStrike">
                          <a:solidFill>
                            <a:srgbClr val="3A383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▶ </a:t>
                      </a:r>
                      <a:r>
                        <a:rPr b="0" i="1" lang="ko-KR" sz="1500" u="none" cap="none" strike="noStrike">
                          <a:solidFill>
                            <a:srgbClr val="3A3838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팀별 </a:t>
                      </a:r>
                      <a:r>
                        <a:rPr i="1" lang="ko-KR" sz="1500" u="none" cap="none" strike="noStrike">
                          <a:solidFill>
                            <a:srgbClr val="3A3838"/>
                          </a:solidFill>
                        </a:rPr>
                        <a:t>최종</a:t>
                      </a:r>
                      <a:r>
                        <a:rPr b="0" i="1" lang="ko-KR" sz="1500" u="none" cap="none" strike="noStrike">
                          <a:solidFill>
                            <a:srgbClr val="3A3838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보고 실시</a:t>
                      </a:r>
                      <a:endParaRPr b="0" i="1" sz="1500" u="none" cap="none" strike="noStrike">
                        <a:solidFill>
                          <a:srgbClr val="3A3838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925" marB="0" marR="3925" marL="33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</a:tr>
              <a:tr h="6861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A3838"/>
                        </a:buClr>
                        <a:buSzPts val="1500"/>
                        <a:buFont typeface="Calibri"/>
                        <a:buNone/>
                      </a:pPr>
                      <a:r>
                        <a:rPr b="0" i="1" lang="ko-KR" sz="1500" u="none" cap="none" strike="noStrike">
                          <a:solidFill>
                            <a:srgbClr val="3A3838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서비스 구축</a:t>
                      </a:r>
                      <a:endParaRPr b="1" i="1" sz="1500" u="none" cap="none" strike="noStrike">
                        <a:solidFill>
                          <a:srgbClr val="3A3838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2475" marB="42475" marR="84925" marL="849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A3838"/>
                        </a:buClr>
                        <a:buSzPts val="1500"/>
                        <a:buFont typeface="Arial"/>
                        <a:buNone/>
                      </a:pPr>
                      <a:r>
                        <a:rPr b="1" lang="ko-KR" sz="1500" u="none" cap="none" strike="noStrike">
                          <a:solidFill>
                            <a:srgbClr val="3A383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▶ </a:t>
                      </a:r>
                      <a:r>
                        <a:rPr i="1" lang="ko-KR" sz="1500" u="none" cap="none" strike="noStrike">
                          <a:solidFill>
                            <a:srgbClr val="3A3838"/>
                          </a:solidFill>
                        </a:rPr>
                        <a:t>09/06(화) ~ 09/11(일)</a:t>
                      </a:r>
                      <a:endParaRPr b="0" i="1" sz="1500" u="none" cap="none" strike="noStrike">
                        <a:solidFill>
                          <a:srgbClr val="3A3838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925" marB="0" marR="3925" marL="33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A3838"/>
                        </a:buClr>
                        <a:buSzPts val="1500"/>
                        <a:buFont typeface="Arial"/>
                        <a:buNone/>
                      </a:pPr>
                      <a:r>
                        <a:rPr b="1" lang="ko-KR" sz="1500" u="none" cap="none" strike="noStrike">
                          <a:solidFill>
                            <a:srgbClr val="3A383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▶ </a:t>
                      </a:r>
                      <a:r>
                        <a:rPr i="1" lang="ko-KR" sz="1500" u="none" cap="none" strike="noStrike">
                          <a:solidFill>
                            <a:srgbClr val="3A3838"/>
                          </a:solidFill>
                        </a:rPr>
                        <a:t>웹 서비스 개발 ( Django)</a:t>
                      </a:r>
                      <a:endParaRPr i="1" sz="1500" u="none" cap="none" strike="noStrike">
                        <a:solidFill>
                          <a:srgbClr val="3A3838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A3838"/>
                        </a:buClr>
                        <a:buSzPts val="1500"/>
                        <a:buFont typeface="Arial"/>
                        <a:buNone/>
                      </a:pPr>
                      <a:r>
                        <a:rPr b="1" lang="ko-KR" sz="1500" u="none" cap="none" strike="noStrike">
                          <a:solidFill>
                            <a:srgbClr val="3A383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▶ </a:t>
                      </a:r>
                      <a:r>
                        <a:rPr i="1" lang="ko-KR" sz="1500" u="none" cap="none" strike="noStrike">
                          <a:solidFill>
                            <a:srgbClr val="3A3838"/>
                          </a:solidFill>
                        </a:rPr>
                        <a:t>AWS EC2를 통한 배포 진행 </a:t>
                      </a:r>
                      <a:endParaRPr i="1" sz="1500" u="none" cap="none" strike="noStrike">
                        <a:solidFill>
                          <a:srgbClr val="3A3838"/>
                        </a:solidFill>
                      </a:endParaRPr>
                    </a:p>
                  </a:txBody>
                  <a:tcPr marT="3925" marB="0" marR="3925" marL="33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A3838"/>
                        </a:buClr>
                        <a:buSzPts val="1500"/>
                        <a:buFont typeface="Arial"/>
                        <a:buNone/>
                      </a:pPr>
                      <a:r>
                        <a:rPr b="1" lang="ko-KR" sz="1500" u="none" cap="none" strike="noStrike">
                          <a:solidFill>
                            <a:srgbClr val="3A383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▶ </a:t>
                      </a:r>
                      <a:r>
                        <a:rPr i="1" lang="ko-KR" sz="1500" u="none" cap="none" strike="noStrike">
                          <a:solidFill>
                            <a:srgbClr val="3A3838"/>
                          </a:solidFill>
                        </a:rPr>
                        <a:t>최적화, 오류 수정</a:t>
                      </a:r>
                      <a:endParaRPr b="0" i="1" sz="1500" u="none" cap="none" strike="noStrike">
                        <a:solidFill>
                          <a:srgbClr val="3A3838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925" marB="0" marR="3925" marL="33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5299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A3838"/>
                        </a:buClr>
                        <a:buSzPts val="1500"/>
                        <a:buFont typeface="Calibri"/>
                        <a:buNone/>
                      </a:pPr>
                      <a:r>
                        <a:rPr i="1" lang="ko-KR" sz="1500" u="none" cap="none" strike="noStrike">
                          <a:solidFill>
                            <a:srgbClr val="3A3838"/>
                          </a:solidFill>
                        </a:rPr>
                        <a:t>총 개발기간</a:t>
                      </a:r>
                      <a:endParaRPr b="1" i="1" sz="1500" u="none" cap="none" strike="noStrike">
                        <a:solidFill>
                          <a:srgbClr val="3A3838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2475" marB="42475" marR="84925" marL="849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A3838"/>
                        </a:buClr>
                        <a:buSzPts val="1500"/>
                        <a:buFont typeface="Arial"/>
                        <a:buNone/>
                      </a:pPr>
                      <a:r>
                        <a:rPr b="1" lang="ko-KR" sz="1500" u="none" cap="none" strike="noStrike">
                          <a:solidFill>
                            <a:srgbClr val="3A383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▶ </a:t>
                      </a:r>
                      <a:r>
                        <a:rPr i="1" lang="ko-KR" sz="1500" u="none" cap="none" strike="noStrike">
                          <a:solidFill>
                            <a:srgbClr val="3A3838"/>
                          </a:solidFill>
                        </a:rPr>
                        <a:t>08/31(수) ~ 09/11(일)(총 2주)</a:t>
                      </a:r>
                      <a:endParaRPr b="0" i="1" sz="1500" u="none" cap="none" strike="noStrike">
                        <a:solidFill>
                          <a:srgbClr val="3A3838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925" marB="0" marR="3925" marL="33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A3838"/>
                        </a:buClr>
                        <a:buSzPts val="1500"/>
                        <a:buFont typeface="Arial"/>
                        <a:buNone/>
                      </a:pPr>
                      <a:r>
                        <a:rPr i="1" lang="ko-KR" sz="1500" u="none" cap="none" strike="noStrike">
                          <a:solidFill>
                            <a:srgbClr val="3A3838"/>
                          </a:solidFill>
                        </a:rPr>
                        <a:t>-</a:t>
                      </a:r>
                      <a:endParaRPr b="0" i="1" sz="1500" u="none" cap="none" strike="noStrike">
                        <a:solidFill>
                          <a:srgbClr val="3A3838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925" marB="0" marR="3925" marL="33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A3838"/>
                        </a:buClr>
                        <a:buSzPts val="1500"/>
                        <a:buFont typeface="Arial"/>
                        <a:buNone/>
                      </a:pPr>
                      <a:r>
                        <a:rPr i="1" lang="ko-KR" sz="1500" u="none" cap="none" strike="noStrike">
                          <a:solidFill>
                            <a:srgbClr val="3A3838"/>
                          </a:solidFill>
                        </a:rPr>
                        <a:t>-</a:t>
                      </a:r>
                      <a:endParaRPr b="0" i="1" sz="1500" u="none" cap="none" strike="noStrike">
                        <a:solidFill>
                          <a:srgbClr val="3A3838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925" marB="0" marR="3925" marL="33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  <p:sp>
        <p:nvSpPr>
          <p:cNvPr id="154" name="Google Shape;154;g1563477763b_0_14"/>
          <p:cNvSpPr txBox="1"/>
          <p:nvPr/>
        </p:nvSpPr>
        <p:spPr>
          <a:xfrm>
            <a:off x="255958" y="197876"/>
            <a:ext cx="11604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ko-KR" sz="4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r>
              <a:rPr b="1" i="0" lang="ko-KR" sz="4000" u="none" cap="none" strike="noStrike">
                <a:solidFill>
                  <a:srgbClr val="44556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1" i="0" sz="4000" u="none" cap="none" strike="noStrike">
              <a:solidFill>
                <a:srgbClr val="4455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g1563477763b_0_14"/>
          <p:cNvSpPr txBox="1"/>
          <p:nvPr/>
        </p:nvSpPr>
        <p:spPr>
          <a:xfrm>
            <a:off x="1164401" y="313350"/>
            <a:ext cx="4720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>
                <a:solidFill>
                  <a:srgbClr val="3F3F3F"/>
                </a:solidFill>
              </a:rPr>
              <a:t>03. </a:t>
            </a:r>
            <a:r>
              <a:rPr b="0" i="0" lang="ko-KR" sz="2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프로젝트 수행 절차 및 방법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6" name="Google Shape;156;g1563477763b_0_14"/>
          <p:cNvCxnSpPr/>
          <p:nvPr/>
        </p:nvCxnSpPr>
        <p:spPr>
          <a:xfrm flipH="1" rot="10800000">
            <a:off x="4259796" y="980772"/>
            <a:ext cx="7628100" cy="19800"/>
          </a:xfrm>
          <a:prstGeom prst="straightConnector1">
            <a:avLst/>
          </a:prstGeom>
          <a:noFill/>
          <a:ln cap="flat" cmpd="sng" w="127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gradFill>
          <a:gsLst>
            <a:gs pos="0">
              <a:srgbClr val="7E3DC8"/>
            </a:gs>
            <a:gs pos="100000">
              <a:srgbClr val="3F2160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566830709b_0_473"/>
          <p:cNvSpPr/>
          <p:nvPr/>
        </p:nvSpPr>
        <p:spPr>
          <a:xfrm>
            <a:off x="227348" y="191995"/>
            <a:ext cx="11737200" cy="6408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g1566830709b_0_473"/>
          <p:cNvSpPr txBox="1"/>
          <p:nvPr/>
        </p:nvSpPr>
        <p:spPr>
          <a:xfrm>
            <a:off x="1127472" y="1294309"/>
            <a:ext cx="74169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ko-KR" sz="1800" u="none" cap="none" strike="noStrike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WAS 소개 (Django)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g1566830709b_0_473"/>
          <p:cNvSpPr txBox="1"/>
          <p:nvPr/>
        </p:nvSpPr>
        <p:spPr>
          <a:xfrm>
            <a:off x="1177325" y="821625"/>
            <a:ext cx="3307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-KR" sz="1400" u="none" cap="none" strike="noStrike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결과 제시 ① WebApplicationServer </a:t>
            </a:r>
            <a:endParaRPr b="1" i="0" sz="1400" u="none" cap="none" strike="noStrike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g1566830709b_0_473"/>
          <p:cNvSpPr txBox="1"/>
          <p:nvPr/>
        </p:nvSpPr>
        <p:spPr>
          <a:xfrm>
            <a:off x="610150" y="1163563"/>
            <a:ext cx="504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rgbClr val="D0CECE"/>
                </a:solidFill>
                <a:latin typeface="Arial"/>
                <a:ea typeface="Arial"/>
                <a:cs typeface="Arial"/>
                <a:sym typeface="Arial"/>
              </a:rPr>
              <a:t>▶</a:t>
            </a:r>
            <a:endParaRPr b="1" i="0" sz="2800" u="none" cap="none" strike="noStrike">
              <a:solidFill>
                <a:srgbClr val="D0CEC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65" name="Google Shape;165;g1566830709b_0_473"/>
          <p:cNvCxnSpPr/>
          <p:nvPr/>
        </p:nvCxnSpPr>
        <p:spPr>
          <a:xfrm flipH="1" rot="10800000">
            <a:off x="4259796" y="980772"/>
            <a:ext cx="7628100" cy="19800"/>
          </a:xfrm>
          <a:prstGeom prst="straightConnector1">
            <a:avLst/>
          </a:prstGeom>
          <a:noFill/>
          <a:ln cap="flat" cmpd="sng" w="127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66" name="Google Shape;166;g1566830709b_0_473"/>
          <p:cNvSpPr txBox="1"/>
          <p:nvPr/>
        </p:nvSpPr>
        <p:spPr>
          <a:xfrm>
            <a:off x="255958" y="197876"/>
            <a:ext cx="11604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ko-KR" sz="4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r>
              <a:rPr b="1" i="0" lang="ko-KR" sz="4000" u="none" cap="none" strike="noStrike">
                <a:solidFill>
                  <a:srgbClr val="44556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1" i="0" sz="4000" u="none" cap="none" strike="noStrike">
              <a:solidFill>
                <a:srgbClr val="4455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g1566830709b_0_473"/>
          <p:cNvSpPr txBox="1"/>
          <p:nvPr/>
        </p:nvSpPr>
        <p:spPr>
          <a:xfrm>
            <a:off x="1164401" y="313350"/>
            <a:ext cx="3394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ko-KR" sz="2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04. 프로젝트 수행 결과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68" name="Google Shape;168;g1566830709b_0_473"/>
          <p:cNvGraphicFramePr/>
          <p:nvPr/>
        </p:nvGraphicFramePr>
        <p:xfrm>
          <a:off x="1177325" y="21003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{71F2C2F1-A5D2-4A88-81B5-F14D67E7BF5A}</a:tableStyleId>
              </a:tblPr>
              <a:tblGrid>
                <a:gridCol w="1591975"/>
                <a:gridCol w="4169975"/>
                <a:gridCol w="4169975"/>
              </a:tblGrid>
              <a:tr h="473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ko-KR" sz="1400" u="none" cap="none" strike="noStrike"/>
                        <a:t>Django</a:t>
                      </a:r>
                      <a:endParaRPr b="1"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ko-KR" sz="1400" u="none" cap="none" strike="noStrike"/>
                        <a:t>Flask</a:t>
                      </a:r>
                      <a:endParaRPr b="1"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E6E6"/>
                    </a:solidFill>
                  </a:tcPr>
                </a:tc>
              </a:tr>
              <a:tr h="7277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ko-KR" sz="1400" u="none" cap="none" strike="noStrike"/>
                        <a:t>편리성</a:t>
                      </a:r>
                      <a:endParaRPr b="1" sz="14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E9E9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/>
                        <a:t>MVT 구조로 이루어져 있고, 대부분의 기능이 이미 개발이 완료된 상태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/>
                        <a:t>자유롭게 작성이 가능하나 하나하나 설정을 해주어야 함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730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ko-KR" sz="1400" u="none" cap="none" strike="noStrike"/>
                        <a:t>정보</a:t>
                      </a:r>
                      <a:endParaRPr b="1" sz="14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E9E9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/>
                        <a:t>다양한 커뮤니티, 정보가 존재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/>
                        <a:t>Django에 비해 적은양의 정보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277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ko-KR" sz="1400" u="none" cap="none" strike="noStrike"/>
                        <a:t>보안</a:t>
                      </a:r>
                      <a:endParaRPr b="1" sz="14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E9E9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/>
                        <a:t>자체적으로 여러 보안기능이 적용 되어있음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/>
                        <a:t>사용자가 설정을 해주어야함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9825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ko-KR" sz="1400" u="none" cap="none" strike="noStrike"/>
                        <a:t>데이터관리</a:t>
                      </a:r>
                      <a:endParaRPr b="1" sz="14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E9E9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/>
                        <a:t>ORM을 통해 DB를 쉽게 관리 가능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/>
                        <a:t>admin page를 이용해서 생성, 삭제가 용이함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/>
                        <a:t>사용자가 설정 해주어야 하는 부분이 상대적으로 많음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69" name="Google Shape;169;g1566830709b_0_473"/>
          <p:cNvSpPr txBox="1"/>
          <p:nvPr/>
        </p:nvSpPr>
        <p:spPr>
          <a:xfrm>
            <a:off x="1177325" y="5792875"/>
            <a:ext cx="9931800" cy="4002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개발용도, 상황에 맞게 사용하면 되지만 본 프로젝트에서는 대부분의 기업에서 사용하는 Django의 구조를 이해하고자 선택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0838F"/>
      </a:accent5>
      <a:accent6>
        <a:srgbClr val="F8E71C"/>
      </a:accent6>
      <a:hlink>
        <a:srgbClr val="00838F"/>
      </a:hlink>
      <a:folHlink>
        <a:srgbClr val="00838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2014-04-29T00:37:20Z</dcterms:created>
  <dc:creator>김다은</dc:creator>
</cp:coreProperties>
</file>